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81"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B3E4E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6" d="100"/>
          <a:sy n="86" d="100"/>
        </p:scale>
        <p:origin x="-149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2253C9-54C9-4723-9C88-3EEA47C350AF}" type="datetimeFigureOut">
              <a:rPr lang="en-US" smtClean="0"/>
              <a:pPr/>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1AD18F-3508-42B6-B762-5A6CB790E4A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2253C9-54C9-4723-9C88-3EEA47C350AF}" type="datetimeFigureOut">
              <a:rPr lang="en-US" smtClean="0"/>
              <a:pPr/>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1AD18F-3508-42B6-B762-5A6CB790E4A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2253C9-54C9-4723-9C88-3EEA47C350AF}" type="datetimeFigureOut">
              <a:rPr lang="en-US" smtClean="0"/>
              <a:pPr/>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1AD18F-3508-42B6-B762-5A6CB790E4A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2253C9-54C9-4723-9C88-3EEA47C350AF}" type="datetimeFigureOut">
              <a:rPr lang="en-US" smtClean="0"/>
              <a:pPr/>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1AD18F-3508-42B6-B762-5A6CB790E4A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2253C9-54C9-4723-9C88-3EEA47C350AF}" type="datetimeFigureOut">
              <a:rPr lang="en-US" smtClean="0"/>
              <a:pPr/>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1AD18F-3508-42B6-B762-5A6CB790E4A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2253C9-54C9-4723-9C88-3EEA47C350AF}" type="datetimeFigureOut">
              <a:rPr lang="en-US" smtClean="0"/>
              <a:pPr/>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1AD18F-3508-42B6-B762-5A6CB790E4A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2253C9-54C9-4723-9C88-3EEA47C350AF}" type="datetimeFigureOut">
              <a:rPr lang="en-US" smtClean="0"/>
              <a:pPr/>
              <a:t>9/3/2019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1AD18F-3508-42B6-B762-5A6CB790E4A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2253C9-54C9-4723-9C88-3EEA47C350AF}" type="datetimeFigureOut">
              <a:rPr lang="en-US" smtClean="0"/>
              <a:pPr/>
              <a:t>9/3/2019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1AD18F-3508-42B6-B762-5A6CB790E4A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2253C9-54C9-4723-9C88-3EEA47C350AF}" type="datetimeFigureOut">
              <a:rPr lang="en-US" smtClean="0"/>
              <a:pPr/>
              <a:t>9/3/2019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1AD18F-3508-42B6-B762-5A6CB790E4A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2253C9-54C9-4723-9C88-3EEA47C350AF}" type="datetimeFigureOut">
              <a:rPr lang="en-US" smtClean="0"/>
              <a:pPr/>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1AD18F-3508-42B6-B762-5A6CB790E4A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2253C9-54C9-4723-9C88-3EEA47C350AF}" type="datetimeFigureOut">
              <a:rPr lang="en-US" smtClean="0"/>
              <a:pPr/>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1AD18F-3508-42B6-B762-5A6CB790E4A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253C9-54C9-4723-9C88-3EEA47C350AF}" type="datetimeFigureOut">
              <a:rPr lang="en-US" smtClean="0"/>
              <a:pPr/>
              <a:t>9/3/2019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1AD18F-3508-42B6-B762-5A6CB790E4A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21.xml.rels><?xml version="1.0" encoding="UTF-8" standalone="yes"?>
<Relationships xmlns="http://schemas.openxmlformats.org/package/2006/relationships"><Relationship Id="rId8" Type="http://schemas.openxmlformats.org/officeDocument/2006/relationships/hyperlink" Target="https://www.trailsofindochina.com/" TargetMode="External"/><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www.nomadicmatt.com/travel-guides/vietnam-travel-tips/" TargetMode="Externa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www.nomadicmatt.com/travel-guides/vietnam-travel-tips/"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457201"/>
            <a:ext cx="3352800" cy="646331"/>
          </a:xfrm>
          <a:prstGeom prst="rect">
            <a:avLst/>
          </a:prstGeom>
          <a:noFill/>
        </p:spPr>
        <p:txBody>
          <a:bodyPr wrap="square" rtlCol="0">
            <a:spAutoFit/>
          </a:bodyPr>
          <a:lstStyle/>
          <a:p>
            <a:r>
              <a:rPr lang="en-US" b="1">
                <a:latin typeface=".VnBook-Antiqua" pitchFamily="34" charset="0"/>
              </a:rPr>
              <a:t>VIETNAM FAMILY TOURS</a:t>
            </a:r>
            <a:endParaRPr lang="en-US">
              <a:latin typeface=".VnBook-Antiqua" pitchFamily="34" charset="0"/>
            </a:endParaRPr>
          </a:p>
          <a:p>
            <a:endParaRPr lang="en-US"/>
          </a:p>
        </p:txBody>
      </p:sp>
      <p:cxnSp>
        <p:nvCxnSpPr>
          <p:cNvPr id="6" name="Straight Connector 5"/>
          <p:cNvCxnSpPr/>
          <p:nvPr/>
        </p:nvCxnSpPr>
        <p:spPr>
          <a:xfrm>
            <a:off x="3429000" y="838200"/>
            <a:ext cx="2590800" cy="1588"/>
          </a:xfrm>
          <a:prstGeom prst="line">
            <a:avLst/>
          </a:prstGeom>
        </p:spPr>
        <p:style>
          <a:lnRef idx="1">
            <a:schemeClr val="accent6"/>
          </a:lnRef>
          <a:fillRef idx="0">
            <a:schemeClr val="accent6"/>
          </a:fillRef>
          <a:effectRef idx="0">
            <a:schemeClr val="accent6"/>
          </a:effectRef>
          <a:fontRef idx="minor">
            <a:schemeClr val="tx1"/>
          </a:fontRef>
        </p:style>
      </p:cxnSp>
      <p:sp>
        <p:nvSpPr>
          <p:cNvPr id="7" name="TextBox 6"/>
          <p:cNvSpPr txBox="1"/>
          <p:nvPr/>
        </p:nvSpPr>
        <p:spPr>
          <a:xfrm>
            <a:off x="304800" y="990600"/>
            <a:ext cx="8610600" cy="2308324"/>
          </a:xfrm>
          <a:prstGeom prst="rect">
            <a:avLst/>
          </a:prstGeom>
          <a:noFill/>
        </p:spPr>
        <p:txBody>
          <a:bodyPr wrap="square" rtlCol="0">
            <a:spAutoFit/>
          </a:bodyPr>
          <a:lstStyle/>
          <a:p>
            <a:pPr algn="ctr"/>
            <a:r>
              <a:rPr lang="en-US" dirty="0" smtClean="0">
                <a:latin typeface=".VnArial Narrow" pitchFamily="34" charset="0"/>
              </a:rPr>
              <a:t>Our beautiful S-shaped Vietnam country is proud to own the great diversity of natural resources from the magnificent </a:t>
            </a:r>
            <a:r>
              <a:rPr lang="en-US" dirty="0" err="1" smtClean="0">
                <a:latin typeface=".VnArial Narrow" pitchFamily="34" charset="0"/>
              </a:rPr>
              <a:t>Halong</a:t>
            </a:r>
            <a:r>
              <a:rPr lang="en-US" dirty="0" smtClean="0">
                <a:latin typeface=".VnArial Narrow" pitchFamily="34" charset="0"/>
              </a:rPr>
              <a:t> Bay with thousands of limestone islands to the most desired white sand beaches stretching along our seashores with </a:t>
            </a:r>
            <a:r>
              <a:rPr lang="en-US" dirty="0" err="1" smtClean="0">
                <a:latin typeface=".VnArial Narrow" pitchFamily="34" charset="0"/>
              </a:rPr>
              <a:t>Nha</a:t>
            </a:r>
            <a:r>
              <a:rPr lang="en-US" dirty="0" smtClean="0">
                <a:latin typeface=".VnArial Narrow" pitchFamily="34" charset="0"/>
              </a:rPr>
              <a:t> </a:t>
            </a:r>
            <a:r>
              <a:rPr lang="en-US" dirty="0" err="1" smtClean="0">
                <a:latin typeface=".VnArial Narrow" pitchFamily="34" charset="0"/>
              </a:rPr>
              <a:t>Trang</a:t>
            </a:r>
            <a:r>
              <a:rPr lang="en-US" dirty="0" smtClean="0">
                <a:latin typeface=".VnArial Narrow" pitchFamily="34" charset="0"/>
              </a:rPr>
              <a:t>, </a:t>
            </a:r>
            <a:r>
              <a:rPr lang="en-US" dirty="0" err="1" smtClean="0">
                <a:latin typeface=".VnArial Narrow" pitchFamily="34" charset="0"/>
              </a:rPr>
              <a:t>Danang</a:t>
            </a:r>
            <a:r>
              <a:rPr lang="en-US" dirty="0" smtClean="0">
                <a:latin typeface=".VnArial Narrow" pitchFamily="34" charset="0"/>
              </a:rPr>
              <a:t>, </a:t>
            </a:r>
            <a:r>
              <a:rPr lang="en-US" dirty="0" err="1" smtClean="0">
                <a:latin typeface=".VnArial Narrow" pitchFamily="34" charset="0"/>
              </a:rPr>
              <a:t>Mui</a:t>
            </a:r>
            <a:r>
              <a:rPr lang="en-US" dirty="0" smtClean="0">
                <a:latin typeface=".VnArial Narrow" pitchFamily="34" charset="0"/>
              </a:rPr>
              <a:t> Ne, or the isolated and lovely </a:t>
            </a:r>
            <a:r>
              <a:rPr lang="en-US" dirty="0" err="1" smtClean="0">
                <a:latin typeface=".VnArial Narrow" pitchFamily="34" charset="0"/>
              </a:rPr>
              <a:t>Phu</a:t>
            </a:r>
            <a:r>
              <a:rPr lang="en-US" dirty="0" smtClean="0">
                <a:latin typeface=".VnArial Narrow" pitchFamily="34" charset="0"/>
              </a:rPr>
              <a:t> </a:t>
            </a:r>
            <a:r>
              <a:rPr lang="en-US" dirty="0" err="1" smtClean="0">
                <a:latin typeface=".VnArial Narrow" pitchFamily="34" charset="0"/>
              </a:rPr>
              <a:t>Quoc</a:t>
            </a:r>
            <a:r>
              <a:rPr lang="en-US" dirty="0" smtClean="0">
                <a:latin typeface=".VnArial Narrow" pitchFamily="34" charset="0"/>
              </a:rPr>
              <a:t> Island. Besides, Vietnam is famous with the authentic minority hill tribe villages living in the Northern West mountainous areas like </a:t>
            </a:r>
            <a:r>
              <a:rPr lang="en-US" dirty="0" err="1" smtClean="0">
                <a:latin typeface=".VnArial Narrow" pitchFamily="34" charset="0"/>
              </a:rPr>
              <a:t>Sapa</a:t>
            </a:r>
            <a:r>
              <a:rPr lang="en-US" dirty="0" smtClean="0">
                <a:latin typeface=".VnArial Narrow" pitchFamily="34" charset="0"/>
              </a:rPr>
              <a:t>, Ha </a:t>
            </a:r>
            <a:r>
              <a:rPr lang="en-US" dirty="0" err="1" smtClean="0">
                <a:latin typeface=".VnArial Narrow" pitchFamily="34" charset="0"/>
              </a:rPr>
              <a:t>Giang</a:t>
            </a:r>
            <a:r>
              <a:rPr lang="en-US" dirty="0" smtClean="0">
                <a:latin typeface=".VnArial Narrow" pitchFamily="34" charset="0"/>
              </a:rPr>
              <a:t>, etc. Exploring a Vietnam nation with the long-aged history and cultural tradition, from Hanoi Capital with the busy Old Quarter to peaceful Hoi An Ancient Port Town; from tranquil Hue Ancient Capital to the bustling Ho Chi Minh City (formerly called Saigon).</a:t>
            </a:r>
            <a:endParaRPr lang="en-US" dirty="0">
              <a:latin typeface=".VnArial Narrow" pitchFamily="34" charset="0"/>
            </a:endParaRPr>
          </a:p>
        </p:txBody>
      </p:sp>
      <p:sp>
        <p:nvSpPr>
          <p:cNvPr id="8" name="TextBox 7"/>
          <p:cNvSpPr txBox="1"/>
          <p:nvPr/>
        </p:nvSpPr>
        <p:spPr>
          <a:xfrm>
            <a:off x="3276600" y="3364468"/>
            <a:ext cx="3352800" cy="369332"/>
          </a:xfrm>
          <a:prstGeom prst="rect">
            <a:avLst/>
          </a:prstGeom>
          <a:noFill/>
        </p:spPr>
        <p:txBody>
          <a:bodyPr wrap="square" rtlCol="0">
            <a:spAutoFit/>
          </a:bodyPr>
          <a:lstStyle/>
          <a:p>
            <a:r>
              <a:rPr lang="en-US" b="1" smtClean="0">
                <a:latin typeface=".VnBook-Antiqua" pitchFamily="34" charset="0"/>
              </a:rPr>
              <a:t>SUGGESTED ITINERARY</a:t>
            </a:r>
            <a:endParaRPr lang="en-US" b="1">
              <a:latin typeface=".VnBook-Antiqua" pitchFamily="34" charset="0"/>
            </a:endParaRPr>
          </a:p>
        </p:txBody>
      </p:sp>
      <p:cxnSp>
        <p:nvCxnSpPr>
          <p:cNvPr id="10" name="Straight Connector 9"/>
          <p:cNvCxnSpPr/>
          <p:nvPr/>
        </p:nvCxnSpPr>
        <p:spPr>
          <a:xfrm>
            <a:off x="3429000" y="3733800"/>
            <a:ext cx="2590800" cy="1588"/>
          </a:xfrm>
          <a:prstGeom prst="line">
            <a:avLst/>
          </a:prstGeom>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304800" y="3962400"/>
            <a:ext cx="8610600" cy="2308324"/>
          </a:xfrm>
          <a:prstGeom prst="rect">
            <a:avLst/>
          </a:prstGeom>
          <a:noFill/>
        </p:spPr>
        <p:txBody>
          <a:bodyPr wrap="square" rtlCol="0">
            <a:spAutoFit/>
          </a:bodyPr>
          <a:lstStyle/>
          <a:p>
            <a:pPr algn="ctr"/>
            <a:r>
              <a:rPr lang="en-US" dirty="0" smtClean="0">
                <a:latin typeface=".VnArial Narrow" pitchFamily="34" charset="0"/>
              </a:rPr>
              <a:t>Vietnam is a perfectly charming and promising country for your amazing and unforgettable family holiday, and our private family tours offer an easy and flexible pace tailored for every family from all over the world. We go above and beyond in delivering family holidays that meet all the desires of your small kids or your teenager – aged children, your spouse or your partner, your parents, etc. Vietnam family tours are designed to bring the generations in your family closer together with the first-class entertainment, exciting outdoor sightseeing activities &amp; so much more. All together make your family holiday being the most amazing, the most exciting, and the most meaningful. You love your family, and we do love serving your family at our best capability!</a:t>
            </a:r>
            <a:endParaRPr lang="en-US" dirty="0">
              <a:latin typeface=".VnArial Narrow"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371600"/>
            <a:ext cx="2590800" cy="523220"/>
          </a:xfrm>
          <a:prstGeom prst="rect">
            <a:avLst/>
          </a:prstGeom>
          <a:noFill/>
        </p:spPr>
        <p:txBody>
          <a:bodyPr wrap="square" rtlCol="0">
            <a:spAutoFit/>
          </a:bodyPr>
          <a:lstStyle/>
          <a:p>
            <a:pPr lvl="0" algn="ctr"/>
            <a:r>
              <a:rPr lang="en-US" sz="2800" b="1" smtClean="0">
                <a:solidFill>
                  <a:schemeClr val="bg1"/>
                </a:solidFill>
                <a:latin typeface=".VnAvant" pitchFamily="34" charset="0"/>
              </a:rPr>
              <a:t>QUANG BINH</a:t>
            </a:r>
            <a:endParaRPr lang="en-US" sz="2800">
              <a:solidFill>
                <a:schemeClr val="bg1"/>
              </a:solidFill>
              <a:latin typeface=".VnAvant" pitchFamily="34" charset="0"/>
            </a:endParaRPr>
          </a:p>
        </p:txBody>
      </p:sp>
      <p:sp>
        <p:nvSpPr>
          <p:cNvPr id="7" name="TextBox 6"/>
          <p:cNvSpPr txBox="1"/>
          <p:nvPr/>
        </p:nvSpPr>
        <p:spPr>
          <a:xfrm>
            <a:off x="304800" y="1981200"/>
            <a:ext cx="8458200" cy="3308598"/>
          </a:xfrm>
          <a:prstGeom prst="rect">
            <a:avLst/>
          </a:prstGeom>
          <a:noFill/>
        </p:spPr>
        <p:txBody>
          <a:bodyPr wrap="square" rtlCol="0">
            <a:spAutoFit/>
          </a:bodyPr>
          <a:lstStyle/>
          <a:p>
            <a:pPr algn="just"/>
            <a:r>
              <a:rPr lang="en-US" sz="1100" dirty="0" err="1" smtClean="0">
                <a:latin typeface=".VnArial Narrow" pitchFamily="34" charset="0"/>
              </a:rPr>
              <a:t>Quang</a:t>
            </a:r>
            <a:r>
              <a:rPr lang="en-US" sz="1100" dirty="0" smtClean="0">
                <a:latin typeface=".VnArial Narrow" pitchFamily="34" charset="0"/>
              </a:rPr>
              <a:t> </a:t>
            </a:r>
            <a:r>
              <a:rPr lang="en-US" sz="1100" dirty="0" err="1" smtClean="0">
                <a:latin typeface=".VnArial Narrow" pitchFamily="34" charset="0"/>
              </a:rPr>
              <a:t>Binh</a:t>
            </a:r>
            <a:r>
              <a:rPr lang="en-US" sz="1100" dirty="0" smtClean="0">
                <a:latin typeface=".VnArial Narrow" pitchFamily="34" charset="0"/>
              </a:rPr>
              <a:t> is one of the newest attractive destinations on overseas tourists' maps because of its incredible mountainous landscapes, stunning beaches, the most outstanding caves such as Son </a:t>
            </a:r>
            <a:r>
              <a:rPr lang="en-US" sz="1100" dirty="0" err="1" smtClean="0">
                <a:latin typeface=".VnArial Narrow" pitchFamily="34" charset="0"/>
              </a:rPr>
              <a:t>Doong</a:t>
            </a:r>
            <a:r>
              <a:rPr lang="en-US" sz="1100" dirty="0" smtClean="0">
                <a:latin typeface=".VnArial Narrow" pitchFamily="34" charset="0"/>
              </a:rPr>
              <a:t> Cave, Hang En Cave, </a:t>
            </a:r>
            <a:r>
              <a:rPr lang="en-US" sz="1100" dirty="0" err="1" smtClean="0">
                <a:latin typeface=".VnArial Narrow" pitchFamily="34" charset="0"/>
              </a:rPr>
              <a:t>Thien</a:t>
            </a:r>
            <a:r>
              <a:rPr lang="en-US" sz="1100" dirty="0" smtClean="0">
                <a:latin typeface=".VnArial Narrow" pitchFamily="34" charset="0"/>
              </a:rPr>
              <a:t> Duong Cave (Paradise Cave) &amp; </a:t>
            </a:r>
            <a:r>
              <a:rPr lang="en-US" sz="1100" dirty="0" err="1" smtClean="0">
                <a:latin typeface=".VnArial Narrow" pitchFamily="34" charset="0"/>
              </a:rPr>
              <a:t>Phong</a:t>
            </a:r>
            <a:r>
              <a:rPr lang="en-US" sz="1100" dirty="0" smtClean="0">
                <a:latin typeface=".VnArial Narrow" pitchFamily="34" charset="0"/>
              </a:rPr>
              <a:t> </a:t>
            </a:r>
            <a:r>
              <a:rPr lang="en-US" sz="1100" dirty="0" err="1" smtClean="0">
                <a:latin typeface=".VnArial Narrow" pitchFamily="34" charset="0"/>
              </a:rPr>
              <a:t>Nha</a:t>
            </a:r>
            <a:r>
              <a:rPr lang="en-US" sz="1100" dirty="0" smtClean="0">
                <a:latin typeface=".VnArial Narrow" pitchFamily="34" charset="0"/>
              </a:rPr>
              <a:t> Cave. Besides a wide variety of adventure &amp; fun activities for both adults &amp; kids, </a:t>
            </a:r>
            <a:r>
              <a:rPr lang="en-US" sz="1100" dirty="0" err="1" smtClean="0">
                <a:latin typeface=".VnArial Narrow" pitchFamily="34" charset="0"/>
              </a:rPr>
              <a:t>Quang</a:t>
            </a:r>
            <a:r>
              <a:rPr lang="en-US" sz="1100" dirty="0" smtClean="0">
                <a:latin typeface=".VnArial Narrow" pitchFamily="34" charset="0"/>
              </a:rPr>
              <a:t> </a:t>
            </a:r>
            <a:r>
              <a:rPr lang="en-US" sz="1100" dirty="0" err="1" smtClean="0">
                <a:latin typeface=".VnArial Narrow" pitchFamily="34" charset="0"/>
              </a:rPr>
              <a:t>Binh</a:t>
            </a:r>
            <a:r>
              <a:rPr lang="en-US" sz="1100" dirty="0" smtClean="0">
                <a:latin typeface=".VnArial Narrow" pitchFamily="34" charset="0"/>
              </a:rPr>
              <a:t> is also a perfect place to gain an insight into Vietnam's bloody past.  </a:t>
            </a:r>
          </a:p>
          <a:p>
            <a:pPr algn="just"/>
            <a:endParaRPr lang="en-US" sz="1100" dirty="0" smtClean="0">
              <a:latin typeface=".VnArial Narrow" pitchFamily="34" charset="0"/>
            </a:endParaRPr>
          </a:p>
          <a:p>
            <a:pPr algn="just">
              <a:buFont typeface="Wingdings" pitchFamily="2" charset="2"/>
              <a:buChar char="v"/>
            </a:pPr>
            <a:r>
              <a:rPr lang="en-US" sz="1100" dirty="0" smtClean="0">
                <a:latin typeface=".VnArial Narrow" pitchFamily="34" charset="0"/>
              </a:rPr>
              <a:t> Attractions: </a:t>
            </a:r>
          </a:p>
          <a:p>
            <a:pPr algn="just"/>
            <a:r>
              <a:rPr lang="en-US" sz="1100" dirty="0" smtClean="0">
                <a:latin typeface=".VnArial Narrow" pitchFamily="34" charset="0"/>
              </a:rPr>
              <a:t>In Dong Hoi City: Mother </a:t>
            </a:r>
            <a:r>
              <a:rPr lang="en-US" sz="1100" dirty="0" err="1" smtClean="0">
                <a:latin typeface=".VnArial Narrow" pitchFamily="34" charset="0"/>
              </a:rPr>
              <a:t>Suot</a:t>
            </a:r>
            <a:r>
              <a:rPr lang="en-US" sz="1100" dirty="0" smtClean="0">
                <a:latin typeface=".VnArial Narrow" pitchFamily="34" charset="0"/>
              </a:rPr>
              <a:t> Statue, Tam Toa Church, Dong Hoi Market</a:t>
            </a:r>
          </a:p>
          <a:p>
            <a:pPr algn="just"/>
            <a:r>
              <a:rPr lang="en-US" sz="1100" dirty="0" smtClean="0">
                <a:latin typeface=".VnArial Narrow" pitchFamily="34" charset="0"/>
              </a:rPr>
              <a:t>In </a:t>
            </a:r>
            <a:r>
              <a:rPr lang="en-US" sz="1100" dirty="0" err="1" smtClean="0">
                <a:latin typeface=".VnArial Narrow" pitchFamily="34" charset="0"/>
              </a:rPr>
              <a:t>Phong</a:t>
            </a:r>
            <a:r>
              <a:rPr lang="en-US" sz="1100" dirty="0" smtClean="0">
                <a:latin typeface=".VnArial Narrow" pitchFamily="34" charset="0"/>
              </a:rPr>
              <a:t> </a:t>
            </a:r>
            <a:r>
              <a:rPr lang="en-US" sz="1100" dirty="0" err="1" smtClean="0">
                <a:latin typeface=".VnArial Narrow" pitchFamily="34" charset="0"/>
              </a:rPr>
              <a:t>Nha</a:t>
            </a:r>
            <a:r>
              <a:rPr lang="en-US" sz="1100" dirty="0" smtClean="0">
                <a:latin typeface=".VnArial Narrow" pitchFamily="34" charset="0"/>
              </a:rPr>
              <a:t>: </a:t>
            </a:r>
            <a:r>
              <a:rPr lang="en-US" sz="1100" dirty="0" err="1" smtClean="0">
                <a:latin typeface=".VnArial Narrow" pitchFamily="34" charset="0"/>
              </a:rPr>
              <a:t>Phong</a:t>
            </a:r>
            <a:r>
              <a:rPr lang="en-US" sz="1100" dirty="0" smtClean="0">
                <a:latin typeface=".VnArial Narrow" pitchFamily="34" charset="0"/>
              </a:rPr>
              <a:t> </a:t>
            </a:r>
            <a:r>
              <a:rPr lang="en-US" sz="1100" dirty="0" err="1" smtClean="0">
                <a:latin typeface=".VnArial Narrow" pitchFamily="34" charset="0"/>
              </a:rPr>
              <a:t>Nha</a:t>
            </a:r>
            <a:r>
              <a:rPr lang="en-US" sz="1100" dirty="0" smtClean="0">
                <a:latin typeface=".VnArial Narrow" pitchFamily="34" charset="0"/>
              </a:rPr>
              <a:t> Cave, Son </a:t>
            </a:r>
            <a:r>
              <a:rPr lang="en-US" sz="1100" dirty="0" err="1" smtClean="0">
                <a:latin typeface=".VnArial Narrow" pitchFamily="34" charset="0"/>
              </a:rPr>
              <a:t>Doong</a:t>
            </a:r>
            <a:r>
              <a:rPr lang="en-US" sz="1100" dirty="0" smtClean="0">
                <a:latin typeface=".VnArial Narrow" pitchFamily="34" charset="0"/>
              </a:rPr>
              <a:t> Cave, Paradise Cave, En Cave, Dark Cave,  </a:t>
            </a:r>
            <a:r>
              <a:rPr lang="en-US" sz="1100" dirty="0" err="1" smtClean="0">
                <a:latin typeface=".VnArial Narrow" pitchFamily="34" charset="0"/>
              </a:rPr>
              <a:t>Tu</a:t>
            </a:r>
            <a:r>
              <a:rPr lang="en-US" sz="1100" dirty="0" smtClean="0">
                <a:latin typeface=".VnArial Narrow" pitchFamily="34" charset="0"/>
              </a:rPr>
              <a:t> </a:t>
            </a:r>
            <a:r>
              <a:rPr lang="en-US" sz="1100" dirty="0" err="1" smtClean="0">
                <a:latin typeface=".VnArial Narrow" pitchFamily="34" charset="0"/>
              </a:rPr>
              <a:t>Lan</a:t>
            </a:r>
            <a:r>
              <a:rPr lang="en-US" sz="1100" dirty="0" smtClean="0">
                <a:latin typeface=".VnArial Narrow" pitchFamily="34" charset="0"/>
              </a:rPr>
              <a:t> Cave, Pygmy Cave, Elephant Cave &amp; </a:t>
            </a:r>
            <a:r>
              <a:rPr lang="en-US" sz="1100" dirty="0" err="1" smtClean="0">
                <a:latin typeface=".VnArial Narrow" pitchFamily="34" charset="0"/>
              </a:rPr>
              <a:t>Tien</a:t>
            </a:r>
            <a:r>
              <a:rPr lang="en-US" sz="1100" dirty="0" smtClean="0">
                <a:latin typeface=".VnArial Narrow" pitchFamily="34" charset="0"/>
              </a:rPr>
              <a:t> Cave</a:t>
            </a:r>
          </a:p>
          <a:p>
            <a:pPr algn="just"/>
            <a:endParaRPr lang="en-US" sz="1100" dirty="0" smtClean="0">
              <a:latin typeface=".VnArial Narrow" pitchFamily="34" charset="0"/>
            </a:endParaRPr>
          </a:p>
          <a:p>
            <a:pPr algn="just">
              <a:buFont typeface="Wingdings" pitchFamily="2" charset="2"/>
              <a:buChar char="v"/>
            </a:pPr>
            <a:r>
              <a:rPr lang="en-US" sz="1100" dirty="0" smtClean="0">
                <a:latin typeface=".VnArial Narrow" pitchFamily="34" charset="0"/>
              </a:rPr>
              <a:t> Beaches: </a:t>
            </a:r>
          </a:p>
          <a:p>
            <a:pPr algn="just"/>
            <a:r>
              <a:rPr lang="en-US" sz="1100" dirty="0" err="1" smtClean="0">
                <a:latin typeface=".VnArial Narrow" pitchFamily="34" charset="0"/>
              </a:rPr>
              <a:t>Nhat</a:t>
            </a:r>
            <a:r>
              <a:rPr lang="en-US" sz="1100" dirty="0" smtClean="0">
                <a:latin typeface=".VnArial Narrow" pitchFamily="34" charset="0"/>
              </a:rPr>
              <a:t> Le Beach  </a:t>
            </a:r>
          </a:p>
          <a:p>
            <a:pPr algn="just"/>
            <a:endParaRPr lang="en-US" sz="1100" dirty="0" smtClean="0">
              <a:latin typeface=".VnArial Narrow" pitchFamily="34" charset="0"/>
            </a:endParaRPr>
          </a:p>
          <a:p>
            <a:pPr algn="just">
              <a:buFont typeface="Wingdings" pitchFamily="2" charset="2"/>
              <a:buChar char="v"/>
            </a:pPr>
            <a:r>
              <a:rPr lang="en-US" sz="1100" dirty="0" smtClean="0">
                <a:latin typeface=".VnArial Narrow" pitchFamily="34" charset="0"/>
              </a:rPr>
              <a:t> Suggestion for Family activities:  </a:t>
            </a:r>
          </a:p>
          <a:p>
            <a:pPr algn="just"/>
            <a:r>
              <a:rPr lang="en-US" sz="1100" dirty="0" smtClean="0">
                <a:latin typeface=".VnArial Narrow" pitchFamily="34" charset="0"/>
              </a:rPr>
              <a:t>Explore Dark Cave &amp; join in some interesting activities such as </a:t>
            </a:r>
            <a:r>
              <a:rPr lang="en-US" sz="1100" dirty="0" err="1" smtClean="0">
                <a:latin typeface=".VnArial Narrow" pitchFamily="34" charset="0"/>
              </a:rPr>
              <a:t>Zipline</a:t>
            </a:r>
            <a:r>
              <a:rPr lang="en-US" sz="1100" dirty="0" smtClean="0">
                <a:latin typeface=".VnArial Narrow" pitchFamily="34" charset="0"/>
              </a:rPr>
              <a:t>, Kayaking on </a:t>
            </a:r>
            <a:r>
              <a:rPr lang="en-US" sz="1100" dirty="0" err="1" smtClean="0">
                <a:latin typeface=".VnArial Narrow" pitchFamily="34" charset="0"/>
              </a:rPr>
              <a:t>Chay</a:t>
            </a:r>
            <a:r>
              <a:rPr lang="en-US" sz="1100" dirty="0" smtClean="0">
                <a:latin typeface=".VnArial Narrow" pitchFamily="34" charset="0"/>
              </a:rPr>
              <a:t> Cave &amp; Mud Bath</a:t>
            </a:r>
          </a:p>
          <a:p>
            <a:pPr algn="just"/>
            <a:r>
              <a:rPr lang="en-US" sz="1100" dirty="0" smtClean="0">
                <a:latin typeface=".VnArial Narrow" pitchFamily="34" charset="0"/>
              </a:rPr>
              <a:t>Take a boat upstream the Son River &amp; visit </a:t>
            </a:r>
            <a:r>
              <a:rPr lang="en-US" sz="1100" dirty="0" err="1" smtClean="0">
                <a:latin typeface=".VnArial Narrow" pitchFamily="34" charset="0"/>
              </a:rPr>
              <a:t>Phong</a:t>
            </a:r>
            <a:r>
              <a:rPr lang="en-US" sz="1100" dirty="0" smtClean="0">
                <a:latin typeface=".VnArial Narrow" pitchFamily="34" charset="0"/>
              </a:rPr>
              <a:t> </a:t>
            </a:r>
            <a:r>
              <a:rPr lang="en-US" sz="1100" dirty="0" err="1" smtClean="0">
                <a:latin typeface=".VnArial Narrow" pitchFamily="34" charset="0"/>
              </a:rPr>
              <a:t>Nha</a:t>
            </a:r>
            <a:r>
              <a:rPr lang="en-US" sz="1100" dirty="0" smtClean="0">
                <a:latin typeface=".VnArial Narrow" pitchFamily="34" charset="0"/>
              </a:rPr>
              <a:t> Cave</a:t>
            </a:r>
          </a:p>
          <a:p>
            <a:pPr algn="just"/>
            <a:r>
              <a:rPr lang="en-US" sz="1100" dirty="0" smtClean="0">
                <a:latin typeface=".VnArial Narrow" pitchFamily="34" charset="0"/>
              </a:rPr>
              <a:t>Relax on stunning </a:t>
            </a:r>
            <a:r>
              <a:rPr lang="en-US" sz="1100" dirty="0" err="1" smtClean="0">
                <a:latin typeface=".VnArial Narrow" pitchFamily="34" charset="0"/>
              </a:rPr>
              <a:t>Nhat</a:t>
            </a:r>
            <a:r>
              <a:rPr lang="en-US" sz="1100" dirty="0" smtClean="0">
                <a:latin typeface=".VnArial Narrow" pitchFamily="34" charset="0"/>
              </a:rPr>
              <a:t> Le Beach</a:t>
            </a:r>
          </a:p>
          <a:p>
            <a:pPr algn="just"/>
            <a:r>
              <a:rPr lang="en-US" sz="1100" dirty="0" smtClean="0">
                <a:latin typeface=".VnArial Narrow" pitchFamily="34" charset="0"/>
              </a:rPr>
              <a:t>Visit the special Duck Farm</a:t>
            </a:r>
          </a:p>
          <a:p>
            <a:pPr algn="just"/>
            <a:r>
              <a:rPr lang="en-US" sz="1100" dirty="0" smtClean="0">
                <a:latin typeface=".VnArial Narrow" pitchFamily="34" charset="0"/>
              </a:rPr>
              <a:t>Improve your knowledge about Vietnam history</a:t>
            </a:r>
          </a:p>
          <a:p>
            <a:pPr algn="just"/>
            <a:r>
              <a:rPr lang="en-US" sz="1100" dirty="0" smtClean="0">
                <a:latin typeface=".VnArial Narrow" pitchFamily="34" charset="0"/>
              </a:rPr>
              <a:t>Cycle along the pure Son River in the morning</a:t>
            </a:r>
          </a:p>
          <a:p>
            <a:pPr algn="just"/>
            <a:r>
              <a:rPr lang="en-US" sz="1100" dirty="0" smtClean="0">
                <a:latin typeface=".VnArial Narrow" pitchFamily="34" charset="0"/>
              </a:rPr>
              <a:t>Enjoy the authentic Vietnamese food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371600"/>
            <a:ext cx="914400" cy="523220"/>
          </a:xfrm>
          <a:prstGeom prst="rect">
            <a:avLst/>
          </a:prstGeom>
          <a:noFill/>
        </p:spPr>
        <p:txBody>
          <a:bodyPr wrap="square" rtlCol="0">
            <a:spAutoFit/>
          </a:bodyPr>
          <a:lstStyle/>
          <a:p>
            <a:pPr lvl="0" algn="ctr"/>
            <a:r>
              <a:rPr lang="en-US" sz="2800" b="1" smtClean="0">
                <a:solidFill>
                  <a:schemeClr val="bg1"/>
                </a:solidFill>
                <a:latin typeface=".VnAvant" pitchFamily="34" charset="0"/>
              </a:rPr>
              <a:t>Hue</a:t>
            </a:r>
            <a:endParaRPr lang="en-US" sz="2800">
              <a:solidFill>
                <a:schemeClr val="bg1"/>
              </a:solidFill>
              <a:latin typeface=".VnAvant" pitchFamily="34" charset="0"/>
            </a:endParaRPr>
          </a:p>
        </p:txBody>
      </p:sp>
      <p:sp>
        <p:nvSpPr>
          <p:cNvPr id="7" name="TextBox 6"/>
          <p:cNvSpPr txBox="1"/>
          <p:nvPr/>
        </p:nvSpPr>
        <p:spPr>
          <a:xfrm>
            <a:off x="304800" y="1981200"/>
            <a:ext cx="8458200" cy="4324261"/>
          </a:xfrm>
          <a:prstGeom prst="rect">
            <a:avLst/>
          </a:prstGeom>
          <a:noFill/>
        </p:spPr>
        <p:txBody>
          <a:bodyPr wrap="square" rtlCol="0">
            <a:spAutoFit/>
          </a:bodyPr>
          <a:lstStyle/>
          <a:p>
            <a:pPr algn="just"/>
            <a:r>
              <a:rPr lang="en-US" sz="1100" smtClean="0">
                <a:latin typeface=".VnArial Narrow" pitchFamily="34" charset="0"/>
              </a:rPr>
              <a:t>Great for history buffs and culture enthusiasts, Hue city is among the top must-visit destination for tourists who get into exploring the age-old traditions and the last feudal dynasty in Vietnam with the famous Imperial Citadel. This ancient city also provides natural and countryside excursions in different ways such as walking, biking or boating.</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Attractions: </a:t>
            </a:r>
          </a:p>
          <a:p>
            <a:pPr algn="just"/>
            <a:r>
              <a:rPr lang="en-US" sz="1100" smtClean="0">
                <a:latin typeface=".VnArial Narrow" pitchFamily="34" charset="0"/>
              </a:rPr>
              <a:t>Imperial Citadel</a:t>
            </a:r>
          </a:p>
          <a:p>
            <a:pPr algn="just"/>
            <a:r>
              <a:rPr lang="en-US" sz="1100" smtClean="0">
                <a:latin typeface=".VnArial Narrow" pitchFamily="34" charset="0"/>
              </a:rPr>
              <a:t>Hue Museum of Royal Antiques</a:t>
            </a:r>
          </a:p>
          <a:p>
            <a:pPr algn="just"/>
            <a:r>
              <a:rPr lang="en-US" sz="1100" smtClean="0">
                <a:latin typeface=".VnArial Narrow" pitchFamily="34" charset="0"/>
              </a:rPr>
              <a:t>Tombs of Nguyen Dynasty’s Kings: Minh Mang, Khai Dinh &amp; Tu Duc tombs</a:t>
            </a:r>
          </a:p>
          <a:p>
            <a:pPr algn="just"/>
            <a:r>
              <a:rPr lang="en-US" sz="1100" smtClean="0">
                <a:latin typeface=".VnArial Narrow" pitchFamily="34" charset="0"/>
              </a:rPr>
              <a:t>Perfume River</a:t>
            </a:r>
          </a:p>
          <a:p>
            <a:pPr algn="just"/>
            <a:r>
              <a:rPr lang="en-US" sz="1100" smtClean="0">
                <a:latin typeface=".VnArial Narrow" pitchFamily="34" charset="0"/>
              </a:rPr>
              <a:t>Thien Mu Pagoda</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Beaches:</a:t>
            </a:r>
          </a:p>
          <a:p>
            <a:pPr algn="just"/>
            <a:r>
              <a:rPr lang="en-US" sz="1100" smtClean="0">
                <a:latin typeface=".VnArial Narrow" pitchFamily="34" charset="0"/>
              </a:rPr>
              <a:t>Lang Co Beach</a:t>
            </a:r>
          </a:p>
          <a:p>
            <a:pPr algn="just"/>
            <a:r>
              <a:rPr lang="en-US" sz="1100" smtClean="0">
                <a:latin typeface=".VnArial Narrow" pitchFamily="34" charset="0"/>
              </a:rPr>
              <a:t>Thuan An Beach            </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Local shows for parents &amp; kids:</a:t>
            </a:r>
          </a:p>
          <a:p>
            <a:pPr algn="just"/>
            <a:r>
              <a:rPr lang="en-US" sz="1100" smtClean="0">
                <a:latin typeface=".VnArial Narrow" pitchFamily="34" charset="0"/>
              </a:rPr>
              <a:t>Cruising on the romantic river - Huong River, across the capital city of Hue. Relax and pamper yourself in this leisure boat trip, and listen to traditional folk songs.  </a:t>
            </a:r>
          </a:p>
          <a:p>
            <a:pPr algn="just"/>
            <a:r>
              <a:rPr lang="en-US" sz="1100" smtClean="0">
                <a:latin typeface=".VnArial Narrow" pitchFamily="34" charset="0"/>
              </a:rPr>
              <a:t>Having dinner at a local restaurant with the performance of Hue Royal Court Singing             </a:t>
            </a:r>
          </a:p>
          <a:p>
            <a:pPr algn="just"/>
            <a:r>
              <a:rPr lang="en-US" sz="1100" smtClean="0">
                <a:latin typeface=".VnArial Narrow" pitchFamily="34" charset="0"/>
              </a:rPr>
              <a:t>Watching Martial Arts Performance     </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Suggestion for Family activities:</a:t>
            </a:r>
          </a:p>
          <a:p>
            <a:pPr algn="just"/>
            <a:r>
              <a:rPr lang="en-US" sz="1100" smtClean="0">
                <a:latin typeface=".VnArial Narrow" pitchFamily="34" charset="0"/>
              </a:rPr>
              <a:t>Bike to Thanh Toan Village in the countryside</a:t>
            </a:r>
          </a:p>
          <a:p>
            <a:pPr algn="just"/>
            <a:r>
              <a:rPr lang="en-US" sz="1100" smtClean="0">
                <a:latin typeface=".VnArial Narrow" pitchFamily="34" charset="0"/>
              </a:rPr>
              <a:t>Make paper flowers at Thanh Tien Village</a:t>
            </a:r>
          </a:p>
          <a:p>
            <a:pPr algn="just"/>
            <a:r>
              <a:rPr lang="en-US" sz="1100" smtClean="0">
                <a:latin typeface=".VnArial Narrow" pitchFamily="34" charset="0"/>
              </a:rPr>
              <a:t>Relax &amp; have fun at Alba Hot Springs</a:t>
            </a:r>
          </a:p>
          <a:p>
            <a:pPr algn="just"/>
            <a:r>
              <a:rPr lang="en-US" sz="1100" smtClean="0">
                <a:latin typeface=".VnArial Narrow" pitchFamily="34" charset="0"/>
              </a:rPr>
              <a:t>Go hiking and camping in Bach Ma National Park</a:t>
            </a:r>
            <a:endParaRPr lang="en-US" sz="1100">
              <a:latin typeface=".VnArial Narrow"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371600"/>
            <a:ext cx="1371600" cy="523220"/>
          </a:xfrm>
          <a:prstGeom prst="rect">
            <a:avLst/>
          </a:prstGeom>
          <a:noFill/>
        </p:spPr>
        <p:txBody>
          <a:bodyPr wrap="square" rtlCol="0">
            <a:spAutoFit/>
          </a:bodyPr>
          <a:lstStyle/>
          <a:p>
            <a:pPr lvl="0" algn="ctr"/>
            <a:r>
              <a:rPr lang="en-US" sz="2800" b="1" smtClean="0">
                <a:solidFill>
                  <a:schemeClr val="bg1"/>
                </a:solidFill>
                <a:latin typeface=".VnAvant" pitchFamily="34" charset="0"/>
              </a:rPr>
              <a:t>Hoi An</a:t>
            </a:r>
            <a:endParaRPr lang="en-US" sz="2800">
              <a:solidFill>
                <a:schemeClr val="bg1"/>
              </a:solidFill>
              <a:latin typeface=".VnAvant" pitchFamily="34" charset="0"/>
            </a:endParaRPr>
          </a:p>
        </p:txBody>
      </p:sp>
      <p:sp>
        <p:nvSpPr>
          <p:cNvPr id="7" name="TextBox 6"/>
          <p:cNvSpPr txBox="1"/>
          <p:nvPr/>
        </p:nvSpPr>
        <p:spPr>
          <a:xfrm>
            <a:off x="304800" y="1981200"/>
            <a:ext cx="8458200" cy="4493538"/>
          </a:xfrm>
          <a:prstGeom prst="rect">
            <a:avLst/>
          </a:prstGeom>
          <a:noFill/>
        </p:spPr>
        <p:txBody>
          <a:bodyPr wrap="square" rtlCol="0">
            <a:spAutoFit/>
          </a:bodyPr>
          <a:lstStyle/>
          <a:p>
            <a:pPr algn="just"/>
            <a:r>
              <a:rPr lang="en-US" sz="1100" smtClean="0">
                <a:latin typeface=".VnArial Narrow" pitchFamily="34" charset="0"/>
              </a:rPr>
              <a:t>Nestled alongside the romantic Thu Bon River, Hoi An Ancient Town is one of the best destinations in Vietnam to discover the fusion of cultures where East meets West. Popular but less chaotic, this sweet town is also an ideal place for leisure travel with charming cuisine, quaint streetscapes and peaceful countryside.</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Attractions: </a:t>
            </a:r>
          </a:p>
          <a:p>
            <a:pPr algn="just"/>
            <a:r>
              <a:rPr lang="en-US" sz="1100" smtClean="0">
                <a:latin typeface=".VnArial Narrow" pitchFamily="34" charset="0"/>
              </a:rPr>
              <a:t>In the town centre: Quan Cong Temple, Phuc Kien Temple, Tan Ky Ancient House, Phung Hung house, Japanese Bridge</a:t>
            </a:r>
          </a:p>
          <a:p>
            <a:pPr algn="just"/>
            <a:r>
              <a:rPr lang="en-US" sz="1100" smtClean="0">
                <a:latin typeface=".VnArial Narrow" pitchFamily="34" charset="0"/>
              </a:rPr>
              <a:t>In the countryside: Tra Que Vegetable Village, Tra Nhieu &amp; Van Lang Fishing Villages, Thanh Ha Pottery Village, Kim Bong Carpentry Village, Cam Thanh Water Coconut Village </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Beaches: </a:t>
            </a:r>
          </a:p>
          <a:p>
            <a:pPr algn="just"/>
            <a:r>
              <a:rPr lang="en-US" sz="1100" smtClean="0">
                <a:latin typeface=".VnArial Narrow" pitchFamily="34" charset="0"/>
              </a:rPr>
              <a:t>An Bang Beach    </a:t>
            </a:r>
          </a:p>
          <a:p>
            <a:pPr algn="just"/>
            <a:r>
              <a:rPr lang="en-US" sz="1100" smtClean="0">
                <a:latin typeface=".VnArial Narrow" pitchFamily="34" charset="0"/>
              </a:rPr>
              <a:t>Cham Islands (Cu Lao Cham)</a:t>
            </a:r>
          </a:p>
          <a:p>
            <a:pPr algn="just"/>
            <a:r>
              <a:rPr lang="en-US" sz="1100" smtClean="0">
                <a:latin typeface=".VnArial Narrow" pitchFamily="34" charset="0"/>
              </a:rPr>
              <a:t>Cua Dai Beach</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Local shows for parents &amp; kids:     </a:t>
            </a:r>
          </a:p>
          <a:p>
            <a:pPr algn="just"/>
            <a:r>
              <a:rPr lang="en-US" sz="1100" smtClean="0">
                <a:latin typeface=".VnArial Narrow" pitchFamily="34" charset="0"/>
              </a:rPr>
              <a:t>Listen to Bai Choi singing in Hoian ancient town in the evening, join in the games with the local performers    </a:t>
            </a:r>
          </a:p>
          <a:p>
            <a:pPr algn="just"/>
            <a:r>
              <a:rPr lang="en-US" sz="1100" smtClean="0">
                <a:latin typeface=".VnArial Narrow" pitchFamily="34" charset="0"/>
              </a:rPr>
              <a:t>Hoi An Impression Show</a:t>
            </a:r>
          </a:p>
          <a:p>
            <a:pPr algn="just"/>
            <a:r>
              <a:rPr lang="en-US" sz="1100" smtClean="0">
                <a:latin typeface=".VnArial Narrow" pitchFamily="34" charset="0"/>
              </a:rPr>
              <a:t>A O &amp; Palao Shows             </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Suggestion for Family activities:  </a:t>
            </a:r>
          </a:p>
          <a:p>
            <a:pPr algn="just"/>
            <a:r>
              <a:rPr lang="en-US" sz="1100" smtClean="0">
                <a:latin typeface=".VnArial Narrow" pitchFamily="34" charset="0"/>
              </a:rPr>
              <a:t>Bike to the countryside for sightseeing </a:t>
            </a:r>
          </a:p>
          <a:p>
            <a:pPr algn="just"/>
            <a:r>
              <a:rPr lang="en-US" sz="1100" smtClean="0">
                <a:latin typeface=".VnArial Narrow" pitchFamily="34" charset="0"/>
              </a:rPr>
              <a:t>Take a boat trip on Thu Bon River    </a:t>
            </a:r>
          </a:p>
          <a:p>
            <a:pPr algn="just"/>
            <a:r>
              <a:rPr lang="en-US" sz="1100" smtClean="0">
                <a:latin typeface=".VnArial Narrow" pitchFamily="34" charset="0"/>
              </a:rPr>
              <a:t>Try basket boat rowing and fishing in the water coconut forest     </a:t>
            </a:r>
          </a:p>
          <a:p>
            <a:pPr algn="just"/>
            <a:r>
              <a:rPr lang="en-US" sz="1100" smtClean="0">
                <a:latin typeface=".VnArial Narrow" pitchFamily="34" charset="0"/>
              </a:rPr>
              <a:t>Experience overnight stay at a local homestay in the countryside   </a:t>
            </a:r>
          </a:p>
          <a:p>
            <a:pPr algn="just"/>
            <a:r>
              <a:rPr lang="en-US" sz="1100" smtClean="0">
                <a:latin typeface=".VnArial Narrow" pitchFamily="34" charset="0"/>
              </a:rPr>
              <a:t>Challenge yourselves as a local farmer </a:t>
            </a:r>
          </a:p>
          <a:p>
            <a:pPr algn="just"/>
            <a:r>
              <a:rPr lang="en-US" sz="1100" smtClean="0">
                <a:latin typeface=".VnArial Narrow" pitchFamily="34" charset="0"/>
              </a:rPr>
              <a:t>Join in a traditional cooking class</a:t>
            </a:r>
          </a:p>
          <a:p>
            <a:pPr algn="just"/>
            <a:r>
              <a:rPr lang="en-US" sz="1100" smtClean="0">
                <a:latin typeface=".VnArial Narrow" pitchFamily="34" charset="0"/>
              </a:rPr>
              <a:t>Challenge your kids’ ability to make lanterns</a:t>
            </a:r>
            <a:endParaRPr lang="en-US" sz="1100">
              <a:latin typeface=".VnArial Narrow"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371600"/>
            <a:ext cx="2057400" cy="523220"/>
          </a:xfrm>
          <a:prstGeom prst="rect">
            <a:avLst/>
          </a:prstGeom>
          <a:noFill/>
        </p:spPr>
        <p:txBody>
          <a:bodyPr wrap="square" rtlCol="0">
            <a:spAutoFit/>
          </a:bodyPr>
          <a:lstStyle/>
          <a:p>
            <a:pPr lvl="0" algn="ctr"/>
            <a:r>
              <a:rPr lang="en-US" sz="2800" b="1" smtClean="0">
                <a:solidFill>
                  <a:schemeClr val="bg1"/>
                </a:solidFill>
                <a:latin typeface=".VnAvant" pitchFamily="34" charset="0"/>
              </a:rPr>
              <a:t>Nha Trang</a:t>
            </a:r>
            <a:endParaRPr lang="en-US" sz="2800">
              <a:solidFill>
                <a:schemeClr val="bg1"/>
              </a:solidFill>
              <a:latin typeface=".VnAvant" pitchFamily="34" charset="0"/>
            </a:endParaRPr>
          </a:p>
        </p:txBody>
      </p:sp>
      <p:sp>
        <p:nvSpPr>
          <p:cNvPr id="7" name="TextBox 6"/>
          <p:cNvSpPr txBox="1"/>
          <p:nvPr/>
        </p:nvSpPr>
        <p:spPr>
          <a:xfrm>
            <a:off x="304800" y="1981200"/>
            <a:ext cx="8458200" cy="4832092"/>
          </a:xfrm>
          <a:prstGeom prst="rect">
            <a:avLst/>
          </a:prstGeom>
          <a:noFill/>
        </p:spPr>
        <p:txBody>
          <a:bodyPr wrap="square" rtlCol="0">
            <a:spAutoFit/>
          </a:bodyPr>
          <a:lstStyle/>
          <a:p>
            <a:pPr algn="just"/>
            <a:r>
              <a:rPr lang="en-US" sz="1100" smtClean="0">
                <a:latin typeface=".VnArial Narrow" pitchFamily="34" charset="0"/>
              </a:rPr>
              <a:t>When it comes to Nha Trang, this city is famous as the best destination for plenty of outstanding beaches, water sports &amp; tropical islands along the coast of South Central Vietnam. Your kids will definitely have so much fun by building some cool sandcastles while you soak up the rays of sunshine &amp; relax.</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Attractions: </a:t>
            </a:r>
          </a:p>
          <a:p>
            <a:pPr algn="just"/>
            <a:r>
              <a:rPr lang="en-US" sz="1100" smtClean="0">
                <a:latin typeface=".VnArial Narrow" pitchFamily="34" charset="0"/>
              </a:rPr>
              <a:t>Nha Trang Beach</a:t>
            </a:r>
          </a:p>
          <a:p>
            <a:pPr algn="just"/>
            <a:r>
              <a:rPr lang="en-US" sz="1100" smtClean="0">
                <a:latin typeface=".VnArial Narrow" pitchFamily="34" charset="0"/>
              </a:rPr>
              <a:t>Po Nagar Cham Towers</a:t>
            </a:r>
          </a:p>
          <a:p>
            <a:pPr algn="just"/>
            <a:r>
              <a:rPr lang="en-US" sz="1100" smtClean="0">
                <a:latin typeface=".VnArial Narrow" pitchFamily="34" charset="0"/>
              </a:rPr>
              <a:t>National Oceanographic Museum</a:t>
            </a:r>
          </a:p>
          <a:p>
            <a:pPr algn="just"/>
            <a:r>
              <a:rPr lang="en-US" sz="1100" smtClean="0">
                <a:latin typeface=".VnArial Narrow" pitchFamily="34" charset="0"/>
              </a:rPr>
              <a:t>Nha Trang Cathedral</a:t>
            </a:r>
          </a:p>
          <a:p>
            <a:pPr algn="just"/>
            <a:r>
              <a:rPr lang="en-US" sz="1100" smtClean="0">
                <a:latin typeface=".VnArial Narrow" pitchFamily="34" charset="0"/>
              </a:rPr>
              <a:t>Long Son Pagoda</a:t>
            </a:r>
          </a:p>
          <a:p>
            <a:pPr algn="just"/>
            <a:r>
              <a:rPr lang="en-US" sz="1100" smtClean="0">
                <a:latin typeface=".VnArial Narrow" pitchFamily="34" charset="0"/>
              </a:rPr>
              <a:t>Hon Chong Promontory</a:t>
            </a:r>
          </a:p>
          <a:p>
            <a:pPr algn="just"/>
            <a:r>
              <a:rPr lang="en-US" sz="1100" smtClean="0">
                <a:latin typeface=".VnArial Narrow" pitchFamily="34" charset="0"/>
              </a:rPr>
              <a:t>Mun Island </a:t>
            </a:r>
          </a:p>
          <a:p>
            <a:pPr algn="just"/>
            <a:r>
              <a:rPr lang="en-US" sz="1100" smtClean="0">
                <a:latin typeface=".VnArial Narrow" pitchFamily="34" charset="0"/>
              </a:rPr>
              <a:t>Tam Island </a:t>
            </a:r>
          </a:p>
          <a:p>
            <a:pPr algn="just"/>
            <a:r>
              <a:rPr lang="en-US" sz="1100" smtClean="0">
                <a:latin typeface=".VnArial Narrow" pitchFamily="34" charset="0"/>
              </a:rPr>
              <a:t>Van Phong Bay </a:t>
            </a:r>
          </a:p>
          <a:p>
            <a:pPr algn="just"/>
            <a:r>
              <a:rPr lang="en-US" sz="1100" smtClean="0">
                <a:latin typeface=".VnArial Narrow" pitchFamily="34" charset="0"/>
              </a:rPr>
              <a:t>Ninh Vay Bay</a:t>
            </a:r>
          </a:p>
          <a:p>
            <a:pPr algn="just"/>
            <a:r>
              <a:rPr lang="en-US" sz="1100" smtClean="0">
                <a:latin typeface=".VnArial Narrow" pitchFamily="34" charset="0"/>
              </a:rPr>
              <a:t>Diep Son Island </a:t>
            </a:r>
          </a:p>
          <a:p>
            <a:pPr algn="just"/>
            <a:r>
              <a:rPr lang="en-US" sz="1100" smtClean="0">
                <a:latin typeface=".VnArial Narrow" pitchFamily="34" charset="0"/>
              </a:rPr>
              <a:t>Dam Market </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Local shows for parents &amp; kids:</a:t>
            </a:r>
          </a:p>
          <a:p>
            <a:pPr algn="just"/>
            <a:r>
              <a:rPr lang="en-US" sz="1100" smtClean="0">
                <a:latin typeface=".VnArial Narrow" pitchFamily="34" charset="0"/>
              </a:rPr>
              <a:t>Nha Trang Water Puppet Show </a:t>
            </a:r>
          </a:p>
          <a:p>
            <a:pPr algn="just"/>
            <a:r>
              <a:rPr lang="en-US" sz="1100" smtClean="0">
                <a:latin typeface=".VnArial Narrow" pitchFamily="34" charset="0"/>
              </a:rPr>
              <a:t>Music Show With Local Bamboo Instruments</a:t>
            </a:r>
          </a:p>
          <a:p>
            <a:pPr algn="just"/>
            <a:r>
              <a:rPr lang="en-US" sz="1100" smtClean="0">
                <a:latin typeface=".VnArial Narrow" pitchFamily="34" charset="0"/>
              </a:rPr>
              <a:t>Local Folk Dance Show at Po Nagar Towers</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Suggestion for Family activities:   </a:t>
            </a:r>
          </a:p>
          <a:p>
            <a:pPr algn="just"/>
            <a:r>
              <a:rPr lang="en-US" sz="1100" smtClean="0">
                <a:latin typeface=".VnArial Narrow" pitchFamily="34" charset="0"/>
              </a:rPr>
              <a:t>Participate in a variety of sea sport activities such as scuba diving, snorkelling, surfing, body boarding, jet skiing &amp; parasailing</a:t>
            </a:r>
          </a:p>
          <a:p>
            <a:pPr algn="just"/>
            <a:r>
              <a:rPr lang="en-US" sz="1100" smtClean="0">
                <a:latin typeface=".VnArial Narrow" pitchFamily="34" charset="0"/>
              </a:rPr>
              <a:t>Play games in Vinpearl Land Nha Trang Amusement Park </a:t>
            </a:r>
          </a:p>
          <a:p>
            <a:pPr algn="just"/>
            <a:r>
              <a:rPr lang="en-US" sz="1100" smtClean="0">
                <a:latin typeface=".VnArial Narrow" pitchFamily="34" charset="0"/>
              </a:rPr>
              <a:t>Take the adventure rafting tour on Cai River </a:t>
            </a:r>
          </a:p>
          <a:p>
            <a:pPr algn="just"/>
            <a:r>
              <a:rPr lang="en-US" sz="1100" smtClean="0">
                <a:latin typeface=".VnArial Narrow" pitchFamily="34" charset="0"/>
              </a:rPr>
              <a:t>Enjoy cruise sailing in Nha Trang Bay </a:t>
            </a:r>
          </a:p>
          <a:p>
            <a:pPr algn="just"/>
            <a:r>
              <a:rPr lang="en-US" sz="1100" smtClean="0">
                <a:latin typeface=".VnArial Narrow" pitchFamily="34" charset="0"/>
              </a:rPr>
              <a:t>Enjoy swimming &amp; go fishing</a:t>
            </a:r>
            <a:endParaRPr lang="en-US" sz="1100">
              <a:latin typeface=".VnArial Narrow"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371600"/>
            <a:ext cx="1447800" cy="523220"/>
          </a:xfrm>
          <a:prstGeom prst="rect">
            <a:avLst/>
          </a:prstGeom>
          <a:noFill/>
        </p:spPr>
        <p:txBody>
          <a:bodyPr wrap="square" rtlCol="0">
            <a:spAutoFit/>
          </a:bodyPr>
          <a:lstStyle/>
          <a:p>
            <a:pPr lvl="0" algn="ctr"/>
            <a:r>
              <a:rPr lang="en-US" sz="2800" b="1" smtClean="0">
                <a:solidFill>
                  <a:schemeClr val="bg1"/>
                </a:solidFill>
                <a:latin typeface=".VnAvant" pitchFamily="34" charset="0"/>
              </a:rPr>
              <a:t>Mui Ne</a:t>
            </a:r>
            <a:endParaRPr lang="en-US" sz="2800">
              <a:solidFill>
                <a:schemeClr val="bg1"/>
              </a:solidFill>
              <a:latin typeface=".VnAvant" pitchFamily="34" charset="0"/>
            </a:endParaRPr>
          </a:p>
        </p:txBody>
      </p:sp>
      <p:sp>
        <p:nvSpPr>
          <p:cNvPr id="7" name="TextBox 6"/>
          <p:cNvSpPr txBox="1"/>
          <p:nvPr/>
        </p:nvSpPr>
        <p:spPr>
          <a:xfrm>
            <a:off x="304800" y="1981200"/>
            <a:ext cx="8458200" cy="3477875"/>
          </a:xfrm>
          <a:prstGeom prst="rect">
            <a:avLst/>
          </a:prstGeom>
          <a:noFill/>
        </p:spPr>
        <p:txBody>
          <a:bodyPr wrap="square" rtlCol="0">
            <a:spAutoFit/>
          </a:bodyPr>
          <a:lstStyle/>
          <a:p>
            <a:pPr algn="just"/>
            <a:r>
              <a:rPr lang="en-US" sz="1100" smtClean="0">
                <a:latin typeface=".VnArial Narrow" pitchFamily="34" charset="0"/>
              </a:rPr>
              <a:t>Mui Ne is an ideal retreat with the unique geographical wonders such as the Fairy Stream, the Red and White Sand Dunes; idyllic fishing market and villages, and charming Cham ancient structures. This coastal town is also one of the best places in Asia to enjoy water sports like kiteboarding and windsurfing.</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Attractions: </a:t>
            </a:r>
          </a:p>
          <a:p>
            <a:pPr algn="just"/>
            <a:r>
              <a:rPr lang="en-US" sz="1100" smtClean="0">
                <a:latin typeface=".VnArial Narrow" pitchFamily="34" charset="0"/>
              </a:rPr>
              <a:t>Mui Ne beach </a:t>
            </a:r>
          </a:p>
          <a:p>
            <a:pPr algn="just"/>
            <a:r>
              <a:rPr lang="en-US" sz="1100" smtClean="0">
                <a:latin typeface=".VnArial Narrow" pitchFamily="34" charset="0"/>
              </a:rPr>
              <a:t>Sand Dunes </a:t>
            </a:r>
          </a:p>
          <a:p>
            <a:pPr algn="just"/>
            <a:r>
              <a:rPr lang="en-US" sz="1100" smtClean="0">
                <a:latin typeface=".VnArial Narrow" pitchFamily="34" charset="0"/>
              </a:rPr>
              <a:t>Po Shanu Cham Towers</a:t>
            </a:r>
          </a:p>
          <a:p>
            <a:pPr algn="just"/>
            <a:r>
              <a:rPr lang="en-US" sz="1100" smtClean="0">
                <a:latin typeface=".VnArial Narrow" pitchFamily="34" charset="0"/>
              </a:rPr>
              <a:t>Fairy Spring </a:t>
            </a:r>
          </a:p>
          <a:p>
            <a:pPr algn="just"/>
            <a:r>
              <a:rPr lang="en-US" sz="1100" smtClean="0">
                <a:latin typeface=".VnArial Narrow" pitchFamily="34" charset="0"/>
              </a:rPr>
              <a:t>Mui Ne Market </a:t>
            </a:r>
          </a:p>
          <a:p>
            <a:pPr algn="just"/>
            <a:r>
              <a:rPr lang="en-US" sz="1100" smtClean="0">
                <a:latin typeface=".VnArial Narrow" pitchFamily="34" charset="0"/>
              </a:rPr>
              <a:t>Phuoc Thien Pagoda  </a:t>
            </a:r>
          </a:p>
          <a:p>
            <a:pPr algn="just"/>
            <a:r>
              <a:rPr lang="en-US" sz="1100" smtClean="0">
                <a:latin typeface=".VnArial Narrow" pitchFamily="34" charset="0"/>
              </a:rPr>
              <a:t>Phu Quy Island </a:t>
            </a:r>
          </a:p>
          <a:p>
            <a:pPr algn="just"/>
            <a:r>
              <a:rPr lang="en-US" sz="1100" smtClean="0">
                <a:latin typeface=".VnArial Narrow" pitchFamily="34" charset="0"/>
              </a:rPr>
              <a:t>Ke Ga Cape </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Suggestion for Family activities:  </a:t>
            </a:r>
          </a:p>
          <a:p>
            <a:pPr algn="just"/>
            <a:r>
              <a:rPr lang="en-US" sz="1100" smtClean="0">
                <a:latin typeface=".VnArial Narrow" pitchFamily="34" charset="0"/>
              </a:rPr>
              <a:t>Take Mui Ne sand dunes jeep car tour</a:t>
            </a:r>
          </a:p>
          <a:p>
            <a:pPr algn="just"/>
            <a:r>
              <a:rPr lang="en-US" sz="1100" smtClean="0">
                <a:latin typeface=".VnArial Narrow" pitchFamily="34" charset="0"/>
              </a:rPr>
              <a:t>Witness Mui Ne scenery from Hoi Air Balloon</a:t>
            </a:r>
          </a:p>
          <a:p>
            <a:pPr algn="just"/>
            <a:r>
              <a:rPr lang="en-US" sz="1100" smtClean="0">
                <a:latin typeface=".VnArial Narrow" pitchFamily="34" charset="0"/>
              </a:rPr>
              <a:t>Join in different sea sport activities such as windsurfing, sailing, snorkelling &amp; kite surfing</a:t>
            </a:r>
          </a:p>
          <a:p>
            <a:pPr algn="just"/>
            <a:r>
              <a:rPr lang="en-US" sz="1100" smtClean="0">
                <a:latin typeface=".VnArial Narrow" pitchFamily="34" charset="0"/>
              </a:rPr>
              <a:t>Try basket boat rowing</a:t>
            </a:r>
          </a:p>
          <a:p>
            <a:pPr algn="just"/>
            <a:r>
              <a:rPr lang="en-US" sz="1100" smtClean="0">
                <a:latin typeface=".VnArial Narrow" pitchFamily="34" charset="0"/>
              </a:rPr>
              <a:t>Go fishing</a:t>
            </a:r>
          </a:p>
          <a:p>
            <a:pPr algn="just"/>
            <a:r>
              <a:rPr lang="en-US" sz="1100" smtClean="0">
                <a:latin typeface=".VnArial Narrow" pitchFamily="34" charset="0"/>
              </a:rPr>
              <a:t>Visit Ke Ga Light House</a:t>
            </a:r>
            <a:endParaRPr lang="en-US" sz="1100">
              <a:latin typeface=".VnArial Narrow"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371600"/>
            <a:ext cx="3048000" cy="523220"/>
          </a:xfrm>
          <a:prstGeom prst="rect">
            <a:avLst/>
          </a:prstGeom>
          <a:noFill/>
        </p:spPr>
        <p:txBody>
          <a:bodyPr wrap="square" rtlCol="0">
            <a:spAutoFit/>
          </a:bodyPr>
          <a:lstStyle/>
          <a:p>
            <a:pPr lvl="0" algn="ctr"/>
            <a:r>
              <a:rPr lang="en-US" sz="2800" b="1" smtClean="0">
                <a:solidFill>
                  <a:schemeClr val="bg1"/>
                </a:solidFill>
                <a:latin typeface=".VnAvant" pitchFamily="34" charset="0"/>
              </a:rPr>
              <a:t>Ho Chi Minh City</a:t>
            </a:r>
            <a:endParaRPr lang="en-US" sz="2800">
              <a:solidFill>
                <a:schemeClr val="bg1"/>
              </a:solidFill>
              <a:latin typeface=".VnAvant" pitchFamily="34" charset="0"/>
            </a:endParaRPr>
          </a:p>
        </p:txBody>
      </p:sp>
      <p:sp>
        <p:nvSpPr>
          <p:cNvPr id="7" name="TextBox 6"/>
          <p:cNvSpPr txBox="1"/>
          <p:nvPr/>
        </p:nvSpPr>
        <p:spPr>
          <a:xfrm>
            <a:off x="304800" y="1981200"/>
            <a:ext cx="8458200" cy="3139321"/>
          </a:xfrm>
          <a:prstGeom prst="rect">
            <a:avLst/>
          </a:prstGeom>
          <a:noFill/>
        </p:spPr>
        <p:txBody>
          <a:bodyPr wrap="square" rtlCol="0">
            <a:spAutoFit/>
          </a:bodyPr>
          <a:lstStyle/>
          <a:p>
            <a:pPr algn="just"/>
            <a:r>
              <a:rPr lang="en-US" sz="1100" smtClean="0">
                <a:latin typeface=".VnArial Narrow" pitchFamily="34" charset="0"/>
              </a:rPr>
              <a:t>Ho Chi Minh City (HCMC, formerly Saigon) is well-known as the biggest hustle &amp; bustle city in Vietnam with approximately 8.6 million people (2017). This is where you &amp; your kids will enjoy the most diverse cuisines, visit some historic attractions like the maze-like Cu Chi Tunnels &amp; Presidential Palace &amp; bustling markets such as Ben Thanh Market &amp; Chinatown.</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Attractions: </a:t>
            </a:r>
          </a:p>
          <a:p>
            <a:pPr algn="just"/>
            <a:r>
              <a:rPr lang="en-US" sz="1100" smtClean="0">
                <a:latin typeface=".VnArial Narrow" pitchFamily="34" charset="0"/>
              </a:rPr>
              <a:t>In the city centre: Presidential Palace, The War Remnants Museum, Old Post Office, Chinatown and Binh Tay Market, The Notre Dame Cathedral, Ben Thanh Market     </a:t>
            </a:r>
          </a:p>
          <a:p>
            <a:pPr algn="just"/>
            <a:r>
              <a:rPr lang="en-US" sz="1100" smtClean="0">
                <a:latin typeface=".VnArial Narrow" pitchFamily="34" charset="0"/>
              </a:rPr>
              <a:t>In the countryside: Cu Chi Tunnels, Can Gio National Park  </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Local shows for parents &amp; kids:     </a:t>
            </a:r>
          </a:p>
          <a:p>
            <a:pPr algn="just"/>
            <a:r>
              <a:rPr lang="en-US" sz="1100" smtClean="0">
                <a:latin typeface=".VnArial Narrow" pitchFamily="34" charset="0"/>
              </a:rPr>
              <a:t>A O Show, Teh Dar Show &amp; The Mist Show at the city’s Opera House </a:t>
            </a:r>
          </a:p>
          <a:p>
            <a:pPr algn="just"/>
            <a:r>
              <a:rPr lang="en-US" sz="1100" smtClean="0">
                <a:latin typeface=".VnArial Narrow" pitchFamily="34" charset="0"/>
              </a:rPr>
              <a:t>Water puppet show  </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Suggestion for Family activities:</a:t>
            </a:r>
          </a:p>
          <a:p>
            <a:pPr algn="just"/>
            <a:r>
              <a:rPr lang="en-US" sz="1100" smtClean="0">
                <a:latin typeface=".VnArial Narrow" pitchFamily="34" charset="0"/>
              </a:rPr>
              <a:t>Visit Botanical Garden </a:t>
            </a:r>
          </a:p>
          <a:p>
            <a:pPr algn="just"/>
            <a:r>
              <a:rPr lang="en-US" sz="1100" smtClean="0">
                <a:latin typeface=".VnArial Narrow" pitchFamily="34" charset="0"/>
              </a:rPr>
              <a:t>Take eco-tourism tour to discover Can Gio National Park</a:t>
            </a:r>
          </a:p>
          <a:p>
            <a:pPr algn="just"/>
            <a:r>
              <a:rPr lang="en-US" sz="1100" smtClean="0">
                <a:latin typeface=".VnArial Narrow" pitchFamily="34" charset="0"/>
              </a:rPr>
              <a:t>Shopping or Entertainment Centers for Family in Vietnam:</a:t>
            </a:r>
          </a:p>
          <a:p>
            <a:pPr algn="just"/>
            <a:r>
              <a:rPr lang="en-US" sz="1100" smtClean="0">
                <a:latin typeface=".VnArial Narrow" pitchFamily="34" charset="0"/>
              </a:rPr>
              <a:t>Markets: Ben Thanh Market, Chinatown, Binh Tay Market, An Dong Market</a:t>
            </a:r>
            <a:endParaRPr lang="en-US" sz="1100">
              <a:latin typeface=".VnArial Narrow"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371600"/>
            <a:ext cx="2743200" cy="523220"/>
          </a:xfrm>
          <a:prstGeom prst="rect">
            <a:avLst/>
          </a:prstGeom>
          <a:noFill/>
        </p:spPr>
        <p:txBody>
          <a:bodyPr wrap="square" rtlCol="0">
            <a:spAutoFit/>
          </a:bodyPr>
          <a:lstStyle/>
          <a:p>
            <a:pPr lvl="0" algn="ctr"/>
            <a:r>
              <a:rPr lang="en-US" sz="2800" b="1" smtClean="0">
                <a:solidFill>
                  <a:schemeClr val="bg1"/>
                </a:solidFill>
                <a:latin typeface=".VnAvant" pitchFamily="34" charset="0"/>
              </a:rPr>
              <a:t>Mekong Delta</a:t>
            </a:r>
            <a:endParaRPr lang="en-US" sz="2800">
              <a:solidFill>
                <a:schemeClr val="bg1"/>
              </a:solidFill>
              <a:latin typeface=".VnAvant" pitchFamily="34" charset="0"/>
            </a:endParaRPr>
          </a:p>
        </p:txBody>
      </p:sp>
      <p:sp>
        <p:nvSpPr>
          <p:cNvPr id="7" name="TextBox 6"/>
          <p:cNvSpPr txBox="1"/>
          <p:nvPr/>
        </p:nvSpPr>
        <p:spPr>
          <a:xfrm>
            <a:off x="304800" y="1981200"/>
            <a:ext cx="8458200" cy="3816429"/>
          </a:xfrm>
          <a:prstGeom prst="rect">
            <a:avLst/>
          </a:prstGeom>
          <a:noFill/>
        </p:spPr>
        <p:txBody>
          <a:bodyPr wrap="square" rtlCol="0">
            <a:spAutoFit/>
          </a:bodyPr>
          <a:lstStyle/>
          <a:p>
            <a:pPr algn="just"/>
            <a:r>
              <a:rPr lang="en-US" sz="1100" smtClean="0">
                <a:latin typeface=".VnArial Narrow" pitchFamily="34" charset="0"/>
              </a:rPr>
              <a:t>This is the most unique destination in Vietnam where shows you a way of life depending on upstream waters that have continued unchanged for hundreds of years. Coming to this place &amp; having many unforgettable experiences when visiting the colourful floatings markets, fruit orchards &amp; learning how to make their traditional products.</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Attractions: </a:t>
            </a:r>
          </a:p>
          <a:p>
            <a:pPr algn="just"/>
            <a:r>
              <a:rPr lang="en-US" sz="1100" smtClean="0">
                <a:latin typeface=".VnArial Narrow" pitchFamily="34" charset="0"/>
              </a:rPr>
              <a:t>Cai Be Floating Market </a:t>
            </a:r>
          </a:p>
          <a:p>
            <a:pPr algn="just"/>
            <a:r>
              <a:rPr lang="en-US" sz="1100" smtClean="0">
                <a:latin typeface=".VnArial Narrow" pitchFamily="34" charset="0"/>
              </a:rPr>
              <a:t>Cai Rang Floating Market  </a:t>
            </a:r>
          </a:p>
          <a:p>
            <a:pPr algn="just"/>
            <a:r>
              <a:rPr lang="en-US" sz="1100" smtClean="0">
                <a:latin typeface=".VnArial Narrow" pitchFamily="34" charset="0"/>
              </a:rPr>
              <a:t>My Tho </a:t>
            </a:r>
          </a:p>
          <a:p>
            <a:pPr algn="just"/>
            <a:r>
              <a:rPr lang="en-US" sz="1100" smtClean="0">
                <a:latin typeface=".VnArial Narrow" pitchFamily="34" charset="0"/>
              </a:rPr>
              <a:t>Ben Tre  </a:t>
            </a:r>
          </a:p>
          <a:p>
            <a:pPr algn="just"/>
            <a:r>
              <a:rPr lang="en-US" sz="1100" smtClean="0">
                <a:latin typeface=".VnArial Narrow" pitchFamily="34" charset="0"/>
              </a:rPr>
              <a:t>Tra Su Bird Sanctuary (Chau Doc)</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Local shows for parents &amp; kids:     </a:t>
            </a:r>
          </a:p>
          <a:p>
            <a:pPr algn="just"/>
            <a:r>
              <a:rPr lang="en-US" sz="1100" smtClean="0">
                <a:latin typeface=".VnArial Narrow" pitchFamily="34" charset="0"/>
              </a:rPr>
              <a:t>Enjoy traditional fork songs “Don Ca Tai Tu”   </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Suggestion for Family activities:  </a:t>
            </a:r>
          </a:p>
          <a:p>
            <a:pPr algn="just"/>
            <a:r>
              <a:rPr lang="en-US" sz="1100" smtClean="0">
                <a:latin typeface=".VnArial Narrow" pitchFamily="34" charset="0"/>
              </a:rPr>
              <a:t>Experience stay at a local homestay as bungalows on the water  </a:t>
            </a:r>
          </a:p>
          <a:p>
            <a:pPr algn="just"/>
            <a:r>
              <a:rPr lang="en-US" sz="1100" smtClean="0">
                <a:latin typeface=".VnArial Narrow" pitchFamily="34" charset="0"/>
              </a:rPr>
              <a:t>Discover colourful fruit orchards</a:t>
            </a:r>
          </a:p>
          <a:p>
            <a:pPr algn="just"/>
            <a:r>
              <a:rPr lang="en-US" sz="1100" smtClean="0">
                <a:latin typeface=".VnArial Narrow" pitchFamily="34" charset="0"/>
              </a:rPr>
              <a:t>Row sampan boat through the small canals and creeks </a:t>
            </a:r>
          </a:p>
          <a:p>
            <a:pPr algn="just"/>
            <a:r>
              <a:rPr lang="en-US" sz="1100" smtClean="0">
                <a:latin typeface=".VnArial Narrow" pitchFamily="34" charset="0"/>
              </a:rPr>
              <a:t>Visit the local workshops in trade villages along the river banks </a:t>
            </a:r>
          </a:p>
          <a:p>
            <a:pPr algn="just"/>
            <a:r>
              <a:rPr lang="en-US" sz="1100" smtClean="0">
                <a:latin typeface=".VnArial Narrow" pitchFamily="34" charset="0"/>
              </a:rPr>
              <a:t>Bike in the villages </a:t>
            </a:r>
          </a:p>
          <a:p>
            <a:pPr algn="just"/>
            <a:r>
              <a:rPr lang="en-US" sz="1100" smtClean="0">
                <a:latin typeface=".VnArial Narrow" pitchFamily="34" charset="0"/>
              </a:rPr>
              <a:t>Take a ride on an ox-cart in the villages </a:t>
            </a:r>
          </a:p>
          <a:p>
            <a:pPr algn="just"/>
            <a:r>
              <a:rPr lang="en-US" sz="1100" smtClean="0">
                <a:latin typeface=".VnArial Narrow" pitchFamily="34" charset="0"/>
              </a:rPr>
              <a:t>Take a day boat trip or an overnight boat trip on the Mekong River</a:t>
            </a:r>
            <a:endParaRPr lang="en-US" sz="1100">
              <a:latin typeface=".VnArial Narrow"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371600"/>
            <a:ext cx="1905000" cy="523220"/>
          </a:xfrm>
          <a:prstGeom prst="rect">
            <a:avLst/>
          </a:prstGeom>
          <a:noFill/>
        </p:spPr>
        <p:txBody>
          <a:bodyPr wrap="square" rtlCol="0">
            <a:spAutoFit/>
          </a:bodyPr>
          <a:lstStyle/>
          <a:p>
            <a:pPr lvl="0" algn="ctr"/>
            <a:r>
              <a:rPr lang="en-US" sz="2800" b="1" smtClean="0">
                <a:solidFill>
                  <a:schemeClr val="bg1"/>
                </a:solidFill>
                <a:latin typeface=".VnAvant" pitchFamily="34" charset="0"/>
              </a:rPr>
              <a:t>Phu Quoc</a:t>
            </a:r>
            <a:endParaRPr lang="en-US" sz="2800">
              <a:solidFill>
                <a:schemeClr val="bg1"/>
              </a:solidFill>
              <a:latin typeface=".VnAvant" pitchFamily="34" charset="0"/>
            </a:endParaRPr>
          </a:p>
        </p:txBody>
      </p:sp>
      <p:sp>
        <p:nvSpPr>
          <p:cNvPr id="7" name="TextBox 6"/>
          <p:cNvSpPr txBox="1"/>
          <p:nvPr/>
        </p:nvSpPr>
        <p:spPr>
          <a:xfrm>
            <a:off x="304800" y="1981200"/>
            <a:ext cx="8458200" cy="3647152"/>
          </a:xfrm>
          <a:prstGeom prst="rect">
            <a:avLst/>
          </a:prstGeom>
          <a:noFill/>
        </p:spPr>
        <p:txBody>
          <a:bodyPr wrap="square" rtlCol="0">
            <a:spAutoFit/>
          </a:bodyPr>
          <a:lstStyle/>
          <a:p>
            <a:pPr algn="just"/>
            <a:r>
              <a:rPr lang="en-US" sz="1100" smtClean="0">
                <a:latin typeface=".VnArial Narrow" pitchFamily="34" charset="0"/>
              </a:rPr>
              <a:t>If you’re looking for a place in Vietnam to relax and enjoy sun-sand-sea, Phu Quoc, Vietnam’s the largest island, is truly a tropical paradise for your trip. With favourable natural conditions, Phu Quoc possesses not only alluring sandy beaches, calm turquoise water but also a vast of fresh seafood and fascinating watersports for your family to enjoy.</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Attractions: </a:t>
            </a:r>
          </a:p>
          <a:p>
            <a:pPr algn="just"/>
            <a:r>
              <a:rPr lang="en-US" sz="1100" smtClean="0">
                <a:latin typeface=".VnArial Narrow" pitchFamily="34" charset="0"/>
              </a:rPr>
              <a:t>Long Beach</a:t>
            </a:r>
          </a:p>
          <a:p>
            <a:pPr algn="just"/>
            <a:r>
              <a:rPr lang="en-US" sz="1100" smtClean="0">
                <a:latin typeface=".VnArial Narrow" pitchFamily="34" charset="0"/>
              </a:rPr>
              <a:t>Star Beach</a:t>
            </a:r>
          </a:p>
          <a:p>
            <a:pPr algn="just"/>
            <a:r>
              <a:rPr lang="en-US" sz="1100" smtClean="0">
                <a:latin typeface=".VnArial Narrow" pitchFamily="34" charset="0"/>
              </a:rPr>
              <a:t>An Thoi Islands </a:t>
            </a:r>
          </a:p>
          <a:p>
            <a:pPr algn="just"/>
            <a:r>
              <a:rPr lang="en-US" sz="1100" smtClean="0">
                <a:latin typeface=".VnArial Narrow" pitchFamily="34" charset="0"/>
              </a:rPr>
              <a:t>Finger-nail Island – the paradise beach like the Maldives </a:t>
            </a:r>
          </a:p>
          <a:p>
            <a:pPr algn="just"/>
            <a:r>
              <a:rPr lang="en-US" sz="1100" smtClean="0">
                <a:latin typeface=".VnArial Narrow" pitchFamily="34" charset="0"/>
              </a:rPr>
              <a:t>Dinh Cau Temple </a:t>
            </a:r>
          </a:p>
          <a:p>
            <a:pPr algn="just"/>
            <a:r>
              <a:rPr lang="en-US" sz="1100" smtClean="0">
                <a:latin typeface=".VnArial Narrow" pitchFamily="34" charset="0"/>
              </a:rPr>
              <a:t>Cao Dai Temple </a:t>
            </a:r>
          </a:p>
          <a:p>
            <a:pPr algn="just"/>
            <a:r>
              <a:rPr lang="en-US" sz="1100" smtClean="0">
                <a:latin typeface=".VnArial Narrow" pitchFamily="34" charset="0"/>
              </a:rPr>
              <a:t>Phu Quoc Night Market</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Suggestion for Family activities:      </a:t>
            </a:r>
          </a:p>
          <a:p>
            <a:pPr algn="just"/>
            <a:r>
              <a:rPr lang="en-US" sz="1100" smtClean="0">
                <a:latin typeface=".VnArial Narrow" pitchFamily="34" charset="0"/>
              </a:rPr>
              <a:t>Play games in Vinpearl Land Phu Quoc Amusement Park </a:t>
            </a:r>
          </a:p>
          <a:p>
            <a:pPr algn="just"/>
            <a:r>
              <a:rPr lang="en-US" sz="1100" smtClean="0">
                <a:latin typeface=".VnArial Narrow" pitchFamily="34" charset="0"/>
              </a:rPr>
              <a:t>Try different types of sea sports like snorkelling to see the corals, kayaking, jet-skiing, kite surfing, surfing, body surfing, and skimming, sailing, parasailing </a:t>
            </a:r>
          </a:p>
          <a:p>
            <a:pPr algn="just"/>
            <a:r>
              <a:rPr lang="en-US" sz="1100" smtClean="0">
                <a:latin typeface=".VnArial Narrow" pitchFamily="34" charset="0"/>
              </a:rPr>
              <a:t>Biking alongside the stunning beaches</a:t>
            </a:r>
          </a:p>
          <a:p>
            <a:pPr algn="just"/>
            <a:r>
              <a:rPr lang="en-US" sz="1100" smtClean="0">
                <a:latin typeface=".VnArial Narrow" pitchFamily="34" charset="0"/>
              </a:rPr>
              <a:t>Visit fishing villages like Ham Ninh, Cua Van, Ganh Dau, Rach Vem, Rach Tram</a:t>
            </a:r>
          </a:p>
          <a:p>
            <a:pPr algn="just"/>
            <a:r>
              <a:rPr lang="en-US" sz="1100" smtClean="0">
                <a:latin typeface=".VnArial Narrow" pitchFamily="34" charset="0"/>
              </a:rPr>
              <a:t>Visit fish sauce making factories </a:t>
            </a:r>
          </a:p>
          <a:p>
            <a:pPr algn="just"/>
            <a:r>
              <a:rPr lang="en-US" sz="1100" smtClean="0">
                <a:latin typeface=".VnArial Narrow" pitchFamily="34" charset="0"/>
              </a:rPr>
              <a:t>Explore Finger-nail Island – the beach paradise</a:t>
            </a:r>
          </a:p>
          <a:p>
            <a:pPr algn="just"/>
            <a:r>
              <a:rPr lang="en-US" sz="1100" smtClean="0">
                <a:latin typeface=".VnArial Narrow" pitchFamily="34" charset="0"/>
              </a:rPr>
              <a:t>Enjoy the cable car to Pineapple Island</a:t>
            </a:r>
            <a:endParaRPr lang="en-US" sz="1100">
              <a:latin typeface=".VnArial Narrow"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838200"/>
            <a:ext cx="3962400" cy="2667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648200" y="762000"/>
            <a:ext cx="4114800" cy="2800767"/>
          </a:xfrm>
          <a:prstGeom prst="rect">
            <a:avLst/>
          </a:prstGeom>
          <a:noFill/>
        </p:spPr>
        <p:txBody>
          <a:bodyPr wrap="square" rtlCol="0">
            <a:spAutoFit/>
          </a:bodyPr>
          <a:lstStyle/>
          <a:p>
            <a:pPr algn="just">
              <a:buFont typeface="Wingdings" pitchFamily="2" charset="2"/>
              <a:buChar char="v"/>
            </a:pPr>
            <a:r>
              <a:rPr lang="en-US" sz="1100" dirty="0" smtClean="0">
                <a:latin typeface=".VnArial Narrow" pitchFamily="34" charset="0"/>
              </a:rPr>
              <a:t> It can be tough planning a holiday when you've got little kids to please. That's why we've put together a great selection of family tours to Vietnam. </a:t>
            </a:r>
          </a:p>
          <a:p>
            <a:pPr algn="just"/>
            <a:endParaRPr lang="en-US" sz="1100" dirty="0" smtClean="0">
              <a:latin typeface=".VnArial Narrow" pitchFamily="34" charset="0"/>
            </a:endParaRPr>
          </a:p>
          <a:p>
            <a:pPr algn="just">
              <a:buFont typeface="Wingdings" pitchFamily="2" charset="2"/>
              <a:buChar char="v"/>
            </a:pPr>
            <a:r>
              <a:rPr lang="en-US" sz="1100" dirty="0" smtClean="0">
                <a:latin typeface=".VnArial Narrow" pitchFamily="34" charset="0"/>
              </a:rPr>
              <a:t> Hotel rooms to be chosen are totally suitable for your family use. </a:t>
            </a:r>
          </a:p>
          <a:p>
            <a:pPr algn="just">
              <a:buFont typeface="Arial" pitchFamily="34" charset="0"/>
              <a:buChar char="•"/>
            </a:pPr>
            <a:r>
              <a:rPr lang="en-US" sz="1100" dirty="0">
                <a:latin typeface=".VnArial Narrow" pitchFamily="34" charset="0"/>
              </a:rPr>
              <a:t> </a:t>
            </a:r>
            <a:r>
              <a:rPr lang="en-US" sz="1100" dirty="0" smtClean="0">
                <a:latin typeface=".VnArial Narrow" pitchFamily="34" charset="0"/>
              </a:rPr>
              <a:t>     They are connecting rooms or a duplex family room for parents and children, making your stay just like at a home away from home; it is so </a:t>
            </a:r>
            <a:r>
              <a:rPr lang="en-US" sz="1100" dirty="0" err="1" smtClean="0">
                <a:latin typeface=".VnArial Narrow" pitchFamily="34" charset="0"/>
              </a:rPr>
              <a:t>cosy</a:t>
            </a:r>
            <a:r>
              <a:rPr lang="en-US" sz="1100" dirty="0" smtClean="0">
                <a:latin typeface=".VnArial Narrow" pitchFamily="34" charset="0"/>
              </a:rPr>
              <a:t> and comfortable to enjoy. </a:t>
            </a:r>
          </a:p>
          <a:p>
            <a:pPr algn="just">
              <a:buFont typeface="Arial" pitchFamily="34" charset="0"/>
              <a:buChar char="•"/>
            </a:pPr>
            <a:r>
              <a:rPr lang="en-US" sz="1100" dirty="0" smtClean="0">
                <a:latin typeface=".VnArial Narrow" pitchFamily="34" charset="0"/>
              </a:rPr>
              <a:t>      The accommodation might be a large beach villa with 02 – 03-bed rooms fitting a small family with kids or a big family with kids and grand mum and dad. </a:t>
            </a:r>
          </a:p>
          <a:p>
            <a:pPr algn="just"/>
            <a:endParaRPr lang="en-US" sz="1100" dirty="0" smtClean="0">
              <a:latin typeface=".VnArial Narrow" pitchFamily="34" charset="0"/>
            </a:endParaRPr>
          </a:p>
          <a:p>
            <a:pPr algn="just">
              <a:buFont typeface="Wingdings" pitchFamily="2" charset="2"/>
              <a:buChar char="v"/>
            </a:pPr>
            <a:r>
              <a:rPr lang="en-US" sz="1100" dirty="0" smtClean="0">
                <a:latin typeface=".VnArial Narrow" pitchFamily="34" charset="0"/>
              </a:rPr>
              <a:t> Little ones are sorted with everything from Baby Lounges to action-packed kids’ clubs, while teens have their own zone. Mum and dad can grab a coffee or sign up for a yoga class, and grandparents can relax by the pool. The accommodation is just right with kids' clubs, swimming pools perfect for splashing around in and buffet spreads with plenty of choices for picky eaters.</a:t>
            </a:r>
            <a:endParaRPr lang="en-US" sz="1100" dirty="0">
              <a:latin typeface=".VnArial Narrow" pitchFamily="34" charset="0"/>
            </a:endParaRPr>
          </a:p>
        </p:txBody>
      </p:sp>
      <p:sp>
        <p:nvSpPr>
          <p:cNvPr id="8" name="TextBox 7"/>
          <p:cNvSpPr txBox="1"/>
          <p:nvPr/>
        </p:nvSpPr>
        <p:spPr>
          <a:xfrm>
            <a:off x="228600" y="228600"/>
            <a:ext cx="8458200" cy="369332"/>
          </a:xfrm>
          <a:prstGeom prst="rect">
            <a:avLst/>
          </a:prstGeom>
          <a:noFill/>
        </p:spPr>
        <p:txBody>
          <a:bodyPr wrap="square" rtlCol="0">
            <a:spAutoFit/>
          </a:bodyPr>
          <a:lstStyle/>
          <a:p>
            <a:pPr algn="ctr"/>
            <a:r>
              <a:rPr lang="en-US" b="1" dirty="0" smtClean="0">
                <a:latin typeface=".VnBook-Antiqua" pitchFamily="34" charset="0"/>
              </a:rPr>
              <a:t>Where to stay in Vietnam for Family with Kids?</a:t>
            </a:r>
            <a:endParaRPr lang="en-US" dirty="0">
              <a:latin typeface=".VnBook-Antiqua" pitchFamily="34" charset="0"/>
            </a:endParaRPr>
          </a:p>
        </p:txBody>
      </p:sp>
      <p:sp>
        <p:nvSpPr>
          <p:cNvPr id="6" name="TextBox 5"/>
          <p:cNvSpPr txBox="1"/>
          <p:nvPr/>
        </p:nvSpPr>
        <p:spPr>
          <a:xfrm>
            <a:off x="914400" y="3733800"/>
            <a:ext cx="914400" cy="369332"/>
          </a:xfrm>
          <a:prstGeom prst="rect">
            <a:avLst/>
          </a:prstGeom>
          <a:noFill/>
        </p:spPr>
        <p:txBody>
          <a:bodyPr wrap="square" rtlCol="0">
            <a:spAutoFit/>
          </a:bodyPr>
          <a:lstStyle/>
          <a:p>
            <a:pPr algn="ctr"/>
            <a:r>
              <a:rPr lang="en-US" b="1" smtClean="0">
                <a:latin typeface=".VnBook-Antiqua" pitchFamily="34" charset="0"/>
              </a:rPr>
              <a:t>Hanoi</a:t>
            </a:r>
            <a:endParaRPr lang="en-US">
              <a:latin typeface=".VnBook-Antiqua" pitchFamily="34" charset="0"/>
            </a:endParaRPr>
          </a:p>
        </p:txBody>
      </p:sp>
      <p:sp>
        <p:nvSpPr>
          <p:cNvPr id="9" name="TextBox 8"/>
          <p:cNvSpPr txBox="1"/>
          <p:nvPr/>
        </p:nvSpPr>
        <p:spPr>
          <a:xfrm>
            <a:off x="381000" y="4114800"/>
            <a:ext cx="2057400" cy="646331"/>
          </a:xfrm>
          <a:prstGeom prst="rect">
            <a:avLst/>
          </a:prstGeom>
          <a:noFill/>
        </p:spPr>
        <p:txBody>
          <a:bodyPr wrap="square" rtlCol="0">
            <a:spAutoFit/>
          </a:bodyPr>
          <a:lstStyle/>
          <a:p>
            <a:pPr algn="ctr"/>
            <a:r>
              <a:rPr lang="en-US" sz="1200" smtClean="0">
                <a:latin typeface=".VnArial Narrow" pitchFamily="34" charset="0"/>
              </a:rPr>
              <a:t>3-Star Gondola Hotel</a:t>
            </a:r>
          </a:p>
          <a:p>
            <a:pPr algn="ctr"/>
            <a:r>
              <a:rPr lang="en-US" sz="1200" smtClean="0">
                <a:latin typeface=".VnArial Narrow" pitchFamily="34" charset="0"/>
              </a:rPr>
              <a:t>4-Star Tirant Hotel</a:t>
            </a:r>
          </a:p>
          <a:p>
            <a:pPr algn="ctr"/>
            <a:r>
              <a:rPr lang="en-US" sz="1200" smtClean="0">
                <a:latin typeface=".VnArial Narrow" pitchFamily="34" charset="0"/>
              </a:rPr>
              <a:t>5-Star Sofitel Metropole Hotel</a:t>
            </a:r>
          </a:p>
        </p:txBody>
      </p:sp>
      <p:sp>
        <p:nvSpPr>
          <p:cNvPr id="10" name="TextBox 9"/>
          <p:cNvSpPr txBox="1"/>
          <p:nvPr/>
        </p:nvSpPr>
        <p:spPr>
          <a:xfrm>
            <a:off x="4114800" y="3745468"/>
            <a:ext cx="914400" cy="369332"/>
          </a:xfrm>
          <a:prstGeom prst="rect">
            <a:avLst/>
          </a:prstGeom>
          <a:noFill/>
        </p:spPr>
        <p:txBody>
          <a:bodyPr wrap="square" rtlCol="0">
            <a:spAutoFit/>
          </a:bodyPr>
          <a:lstStyle/>
          <a:p>
            <a:pPr algn="ctr"/>
            <a:r>
              <a:rPr lang="en-US" b="1" smtClean="0">
                <a:latin typeface=".VnBook-Antiqua" pitchFamily="34" charset="0"/>
              </a:rPr>
              <a:t>Sapa</a:t>
            </a:r>
            <a:endParaRPr lang="en-US">
              <a:latin typeface=".VnBook-Antiqua" pitchFamily="34" charset="0"/>
            </a:endParaRPr>
          </a:p>
        </p:txBody>
      </p:sp>
      <p:sp>
        <p:nvSpPr>
          <p:cNvPr id="11" name="TextBox 10"/>
          <p:cNvSpPr txBox="1"/>
          <p:nvPr/>
        </p:nvSpPr>
        <p:spPr>
          <a:xfrm>
            <a:off x="6781800" y="3745468"/>
            <a:ext cx="1447800" cy="369332"/>
          </a:xfrm>
          <a:prstGeom prst="rect">
            <a:avLst/>
          </a:prstGeom>
          <a:noFill/>
        </p:spPr>
        <p:txBody>
          <a:bodyPr wrap="square" rtlCol="0">
            <a:spAutoFit/>
          </a:bodyPr>
          <a:lstStyle/>
          <a:p>
            <a:pPr algn="ctr"/>
            <a:r>
              <a:rPr lang="en-US" b="1" smtClean="0">
                <a:latin typeface=".VnBook-Antiqua" pitchFamily="34" charset="0"/>
              </a:rPr>
              <a:t>Halong Bay</a:t>
            </a:r>
            <a:endParaRPr lang="en-US">
              <a:latin typeface=".VnBook-Antiqua" pitchFamily="34" charset="0"/>
            </a:endParaRPr>
          </a:p>
        </p:txBody>
      </p:sp>
      <p:sp>
        <p:nvSpPr>
          <p:cNvPr id="12" name="TextBox 11"/>
          <p:cNvSpPr txBox="1"/>
          <p:nvPr/>
        </p:nvSpPr>
        <p:spPr>
          <a:xfrm>
            <a:off x="3581400" y="4078069"/>
            <a:ext cx="2057400" cy="646331"/>
          </a:xfrm>
          <a:prstGeom prst="rect">
            <a:avLst/>
          </a:prstGeom>
          <a:noFill/>
        </p:spPr>
        <p:txBody>
          <a:bodyPr wrap="square" rtlCol="0">
            <a:spAutoFit/>
          </a:bodyPr>
          <a:lstStyle/>
          <a:p>
            <a:pPr algn="ctr"/>
            <a:r>
              <a:rPr lang="en-US" sz="1200" dirty="0" smtClean="0">
                <a:latin typeface=".VnArial Narrow" pitchFamily="34" charset="0"/>
              </a:rPr>
              <a:t>3-Star </a:t>
            </a:r>
            <a:r>
              <a:rPr lang="en-US" sz="1200" dirty="0" err="1" smtClean="0">
                <a:latin typeface=".VnArial Narrow" pitchFamily="34" charset="0"/>
              </a:rPr>
              <a:t>Sapa</a:t>
            </a:r>
            <a:r>
              <a:rPr lang="en-US" sz="1200" dirty="0" smtClean="0">
                <a:latin typeface=".VnArial Narrow" pitchFamily="34" charset="0"/>
              </a:rPr>
              <a:t> Dragon Hotel</a:t>
            </a:r>
          </a:p>
          <a:p>
            <a:pPr algn="ctr"/>
            <a:r>
              <a:rPr lang="en-US" sz="1200" dirty="0" smtClean="0">
                <a:latin typeface=".VnArial Narrow" pitchFamily="34" charset="0"/>
              </a:rPr>
              <a:t>4-Star </a:t>
            </a:r>
            <a:r>
              <a:rPr lang="en-US" sz="1200" dirty="0" err="1" smtClean="0">
                <a:latin typeface=".VnArial Narrow" pitchFamily="34" charset="0"/>
              </a:rPr>
              <a:t>Sapa</a:t>
            </a:r>
            <a:r>
              <a:rPr lang="en-US" sz="1200" dirty="0" smtClean="0">
                <a:latin typeface=".VnArial Narrow" pitchFamily="34" charset="0"/>
              </a:rPr>
              <a:t> Legend Hotel</a:t>
            </a:r>
          </a:p>
          <a:p>
            <a:pPr algn="ctr"/>
            <a:r>
              <a:rPr lang="en-US" sz="1200" dirty="0" smtClean="0">
                <a:latin typeface=".VnArial Narrow" pitchFamily="34" charset="0"/>
              </a:rPr>
              <a:t>5-Star Silk Path Grand Hotel</a:t>
            </a:r>
          </a:p>
        </p:txBody>
      </p:sp>
      <p:sp>
        <p:nvSpPr>
          <p:cNvPr id="13" name="TextBox 12"/>
          <p:cNvSpPr txBox="1"/>
          <p:nvPr/>
        </p:nvSpPr>
        <p:spPr>
          <a:xfrm>
            <a:off x="6553200" y="4071878"/>
            <a:ext cx="2057400" cy="2862322"/>
          </a:xfrm>
          <a:prstGeom prst="rect">
            <a:avLst/>
          </a:prstGeom>
          <a:noFill/>
        </p:spPr>
        <p:txBody>
          <a:bodyPr wrap="square" rtlCol="0">
            <a:spAutoFit/>
          </a:bodyPr>
          <a:lstStyle/>
          <a:p>
            <a:pPr algn="ctr"/>
            <a:r>
              <a:rPr lang="en-US" sz="1200" dirty="0" err="1" smtClean="0">
                <a:latin typeface=".VnArial Narrow" pitchFamily="34" charset="0"/>
              </a:rPr>
              <a:t>Halong</a:t>
            </a:r>
            <a:r>
              <a:rPr lang="en-US" sz="1200" dirty="0" smtClean="0">
                <a:latin typeface=".VnArial Narrow" pitchFamily="34" charset="0"/>
              </a:rPr>
              <a:t> Bay </a:t>
            </a:r>
          </a:p>
          <a:p>
            <a:pPr algn="ctr"/>
            <a:r>
              <a:rPr lang="en-US" sz="1200" dirty="0" smtClean="0">
                <a:latin typeface=".VnArial Narrow" pitchFamily="34" charset="0"/>
              </a:rPr>
              <a:t>3-Star Glory Cruise</a:t>
            </a:r>
          </a:p>
          <a:p>
            <a:pPr algn="ctr"/>
            <a:r>
              <a:rPr lang="en-US" sz="1200" dirty="0" smtClean="0">
                <a:latin typeface=".VnArial Narrow" pitchFamily="34" charset="0"/>
              </a:rPr>
              <a:t>4-Star Pelican Cruise</a:t>
            </a:r>
          </a:p>
          <a:p>
            <a:pPr algn="ctr"/>
            <a:r>
              <a:rPr lang="en-US" sz="1200" dirty="0" smtClean="0">
                <a:latin typeface=".VnArial Narrow" pitchFamily="34" charset="0"/>
              </a:rPr>
              <a:t>5-Star President Cruise</a:t>
            </a:r>
          </a:p>
          <a:p>
            <a:pPr algn="ctr"/>
            <a:endParaRPr lang="en-US" sz="1200" dirty="0" smtClean="0">
              <a:latin typeface=".VnArial Narrow" pitchFamily="34" charset="0"/>
            </a:endParaRPr>
          </a:p>
          <a:p>
            <a:pPr algn="ctr"/>
            <a:r>
              <a:rPr lang="en-US" sz="1200" dirty="0" err="1" smtClean="0">
                <a:latin typeface=".VnArial Narrow" pitchFamily="34" charset="0"/>
              </a:rPr>
              <a:t>Lan</a:t>
            </a:r>
            <a:r>
              <a:rPr lang="en-US" sz="1200" dirty="0" smtClean="0">
                <a:latin typeface=".VnArial Narrow" pitchFamily="34" charset="0"/>
              </a:rPr>
              <a:t> Ha Bay (the South of </a:t>
            </a:r>
            <a:r>
              <a:rPr lang="en-US" sz="1200" dirty="0" err="1" smtClean="0">
                <a:latin typeface=".VnArial Narrow" pitchFamily="34" charset="0"/>
              </a:rPr>
              <a:t>Halong</a:t>
            </a:r>
            <a:r>
              <a:rPr lang="en-US" sz="1200" dirty="0" smtClean="0">
                <a:latin typeface=".VnArial Narrow" pitchFamily="34" charset="0"/>
              </a:rPr>
              <a:t> Bay)</a:t>
            </a:r>
          </a:p>
          <a:p>
            <a:pPr algn="ctr"/>
            <a:r>
              <a:rPr lang="en-US" sz="1200" dirty="0" smtClean="0">
                <a:latin typeface=".VnArial Narrow" pitchFamily="34" charset="0"/>
              </a:rPr>
              <a:t>4-Star Peony Cruise</a:t>
            </a:r>
          </a:p>
          <a:p>
            <a:pPr algn="ctr"/>
            <a:r>
              <a:rPr lang="en-US" sz="1200" dirty="0" smtClean="0">
                <a:latin typeface=".VnArial Narrow" pitchFamily="34" charset="0"/>
              </a:rPr>
              <a:t>5-Star Orchid Cruise</a:t>
            </a:r>
          </a:p>
          <a:p>
            <a:pPr algn="ctr"/>
            <a:endParaRPr lang="en-US" sz="1200" dirty="0" smtClean="0">
              <a:latin typeface=".VnArial Narrow" pitchFamily="34" charset="0"/>
            </a:endParaRPr>
          </a:p>
          <a:p>
            <a:pPr algn="ctr"/>
            <a:r>
              <a:rPr lang="en-US" sz="1200" dirty="0" err="1" smtClean="0">
                <a:latin typeface=".VnArial Narrow" pitchFamily="34" charset="0"/>
              </a:rPr>
              <a:t>Bai</a:t>
            </a:r>
            <a:r>
              <a:rPr lang="en-US" sz="1200" dirty="0" smtClean="0">
                <a:latin typeface=".VnArial Narrow" pitchFamily="34" charset="0"/>
              </a:rPr>
              <a:t> </a:t>
            </a:r>
            <a:r>
              <a:rPr lang="en-US" sz="1200" dirty="0" err="1" smtClean="0">
                <a:latin typeface=".VnArial Narrow" pitchFamily="34" charset="0"/>
              </a:rPr>
              <a:t>Tu</a:t>
            </a:r>
            <a:r>
              <a:rPr lang="en-US" sz="1200" dirty="0" smtClean="0">
                <a:latin typeface=".VnArial Narrow" pitchFamily="34" charset="0"/>
              </a:rPr>
              <a:t> Long Bay (the North of </a:t>
            </a:r>
            <a:r>
              <a:rPr lang="en-US" sz="1200" dirty="0" err="1" smtClean="0">
                <a:latin typeface=".VnArial Narrow" pitchFamily="34" charset="0"/>
              </a:rPr>
              <a:t>Halong</a:t>
            </a:r>
            <a:r>
              <a:rPr lang="en-US" sz="1200" dirty="0" smtClean="0">
                <a:latin typeface=".VnArial Narrow" pitchFamily="34" charset="0"/>
              </a:rPr>
              <a:t> Bay) </a:t>
            </a:r>
          </a:p>
          <a:p>
            <a:pPr algn="ctr"/>
            <a:r>
              <a:rPr lang="en-US" sz="1200" dirty="0" smtClean="0">
                <a:latin typeface=".VnArial Narrow" pitchFamily="34" charset="0"/>
              </a:rPr>
              <a:t>3-Star Swan Cruise</a:t>
            </a:r>
          </a:p>
          <a:p>
            <a:pPr algn="ctr"/>
            <a:r>
              <a:rPr lang="en-US" sz="1200" dirty="0" smtClean="0">
                <a:latin typeface=".VnArial Narrow" pitchFamily="34" charset="0"/>
              </a:rPr>
              <a:t>4-Star </a:t>
            </a:r>
            <a:r>
              <a:rPr lang="en-US" sz="1200" dirty="0" err="1" smtClean="0">
                <a:latin typeface=".VnArial Narrow" pitchFamily="34" charset="0"/>
              </a:rPr>
              <a:t>Huong</a:t>
            </a:r>
            <a:r>
              <a:rPr lang="en-US" sz="1200" dirty="0" smtClean="0">
                <a:latin typeface=".VnArial Narrow" pitchFamily="34" charset="0"/>
              </a:rPr>
              <a:t> </a:t>
            </a:r>
            <a:r>
              <a:rPr lang="en-US" sz="1200" dirty="0" err="1" smtClean="0">
                <a:latin typeface=".VnArial Narrow" pitchFamily="34" charset="0"/>
              </a:rPr>
              <a:t>Hai</a:t>
            </a:r>
            <a:r>
              <a:rPr lang="en-US" sz="1200" dirty="0" smtClean="0">
                <a:latin typeface=".VnArial Narrow" pitchFamily="34" charset="0"/>
              </a:rPr>
              <a:t> </a:t>
            </a:r>
            <a:r>
              <a:rPr lang="en-US" sz="1200" dirty="0" err="1" smtClean="0">
                <a:latin typeface=".VnArial Narrow" pitchFamily="34" charset="0"/>
              </a:rPr>
              <a:t>Sealife</a:t>
            </a:r>
            <a:r>
              <a:rPr lang="en-US" sz="1200" dirty="0" smtClean="0">
                <a:latin typeface=".VnArial Narrow" pitchFamily="34" charset="0"/>
              </a:rPr>
              <a:t> Cruise</a:t>
            </a:r>
          </a:p>
          <a:p>
            <a:pPr algn="ctr"/>
            <a:r>
              <a:rPr lang="en-US" sz="1200" dirty="0" smtClean="0">
                <a:latin typeface=".VnArial Narrow" pitchFamily="34" charset="0"/>
              </a:rPr>
              <a:t>5-Star Signature Cruise</a:t>
            </a:r>
          </a:p>
        </p:txBody>
      </p:sp>
      <p:sp>
        <p:nvSpPr>
          <p:cNvPr id="14" name="TextBox 13"/>
          <p:cNvSpPr txBox="1"/>
          <p:nvPr/>
        </p:nvSpPr>
        <p:spPr>
          <a:xfrm>
            <a:off x="762000" y="5029200"/>
            <a:ext cx="1371600" cy="369332"/>
          </a:xfrm>
          <a:prstGeom prst="rect">
            <a:avLst/>
          </a:prstGeom>
          <a:noFill/>
        </p:spPr>
        <p:txBody>
          <a:bodyPr wrap="square" rtlCol="0">
            <a:spAutoFit/>
          </a:bodyPr>
          <a:lstStyle/>
          <a:p>
            <a:pPr algn="ctr"/>
            <a:r>
              <a:rPr lang="en-US" b="1" smtClean="0">
                <a:latin typeface=".VnBook-Antiqua" pitchFamily="34" charset="0"/>
              </a:rPr>
              <a:t>Ninh Binh</a:t>
            </a:r>
            <a:endParaRPr lang="en-US">
              <a:latin typeface=".VnBook-Antiqua" pitchFamily="34" charset="0"/>
            </a:endParaRPr>
          </a:p>
        </p:txBody>
      </p:sp>
      <p:sp>
        <p:nvSpPr>
          <p:cNvPr id="15" name="TextBox 14"/>
          <p:cNvSpPr txBox="1"/>
          <p:nvPr/>
        </p:nvSpPr>
        <p:spPr>
          <a:xfrm>
            <a:off x="4038600" y="5040868"/>
            <a:ext cx="1066800" cy="369332"/>
          </a:xfrm>
          <a:prstGeom prst="rect">
            <a:avLst/>
          </a:prstGeom>
          <a:noFill/>
        </p:spPr>
        <p:txBody>
          <a:bodyPr wrap="square" rtlCol="0">
            <a:spAutoFit/>
          </a:bodyPr>
          <a:lstStyle/>
          <a:p>
            <a:pPr algn="ctr"/>
            <a:r>
              <a:rPr lang="en-US" b="1" smtClean="0">
                <a:latin typeface=".VnBook-Antiqua" pitchFamily="34" charset="0"/>
              </a:rPr>
              <a:t>Hoi An</a:t>
            </a:r>
            <a:endParaRPr lang="en-US">
              <a:latin typeface=".VnBook-Antiqua" pitchFamily="34" charset="0"/>
            </a:endParaRPr>
          </a:p>
        </p:txBody>
      </p:sp>
      <p:sp>
        <p:nvSpPr>
          <p:cNvPr id="16" name="TextBox 15"/>
          <p:cNvSpPr txBox="1"/>
          <p:nvPr/>
        </p:nvSpPr>
        <p:spPr>
          <a:xfrm>
            <a:off x="304800" y="5410200"/>
            <a:ext cx="2362200" cy="646331"/>
          </a:xfrm>
          <a:prstGeom prst="rect">
            <a:avLst/>
          </a:prstGeom>
          <a:noFill/>
        </p:spPr>
        <p:txBody>
          <a:bodyPr wrap="square" rtlCol="0">
            <a:spAutoFit/>
          </a:bodyPr>
          <a:lstStyle/>
          <a:p>
            <a:pPr algn="ctr"/>
            <a:r>
              <a:rPr lang="en-US" sz="1200" smtClean="0">
                <a:latin typeface=".VnArial Narrow" pitchFamily="34" charset="0"/>
              </a:rPr>
              <a:t>3-Star Tam Coc Ricefield Resort</a:t>
            </a:r>
          </a:p>
          <a:p>
            <a:pPr algn="ctr"/>
            <a:r>
              <a:rPr lang="en-US" sz="1200" smtClean="0">
                <a:latin typeface=".VnArial Narrow" pitchFamily="34" charset="0"/>
              </a:rPr>
              <a:t>4-Star Ninh Binh Legend Hotel</a:t>
            </a:r>
          </a:p>
          <a:p>
            <a:pPr algn="ctr"/>
            <a:r>
              <a:rPr lang="en-US" sz="1200" smtClean="0">
                <a:latin typeface=".VnArial Narrow" pitchFamily="34" charset="0"/>
              </a:rPr>
              <a:t>5-Star Emeralda Ninh Binh Resort Spa</a:t>
            </a:r>
          </a:p>
        </p:txBody>
      </p:sp>
      <p:sp>
        <p:nvSpPr>
          <p:cNvPr id="17" name="TextBox 16"/>
          <p:cNvSpPr txBox="1"/>
          <p:nvPr/>
        </p:nvSpPr>
        <p:spPr>
          <a:xfrm>
            <a:off x="3124200" y="5410200"/>
            <a:ext cx="2895600" cy="646331"/>
          </a:xfrm>
          <a:prstGeom prst="rect">
            <a:avLst/>
          </a:prstGeom>
          <a:noFill/>
        </p:spPr>
        <p:txBody>
          <a:bodyPr wrap="square" rtlCol="0">
            <a:spAutoFit/>
          </a:bodyPr>
          <a:lstStyle/>
          <a:p>
            <a:pPr algn="ctr"/>
            <a:r>
              <a:rPr lang="en-US" sz="1200" dirty="0" smtClean="0">
                <a:latin typeface=".VnArial Narrow" pitchFamily="34" charset="0"/>
              </a:rPr>
              <a:t>3-Star Kim An Hotel &amp; Spa</a:t>
            </a:r>
          </a:p>
          <a:p>
            <a:pPr algn="ctr"/>
            <a:r>
              <a:rPr lang="en-US" sz="1200" dirty="0" smtClean="0">
                <a:latin typeface=".VnArial Narrow" pitchFamily="34" charset="0"/>
              </a:rPr>
              <a:t>4-Star </a:t>
            </a:r>
            <a:r>
              <a:rPr lang="en-US" sz="1200" dirty="0" err="1" smtClean="0">
                <a:latin typeface=".VnArial Narrow" pitchFamily="34" charset="0"/>
              </a:rPr>
              <a:t>Vinh</a:t>
            </a:r>
            <a:r>
              <a:rPr lang="en-US" sz="1200" dirty="0" smtClean="0">
                <a:latin typeface=".VnArial Narrow" pitchFamily="34" charset="0"/>
              </a:rPr>
              <a:t> Hung Riverside Resort &amp; Spa</a:t>
            </a:r>
          </a:p>
          <a:p>
            <a:pPr algn="ctr"/>
            <a:r>
              <a:rPr lang="en-US" sz="1200" dirty="0" smtClean="0">
                <a:latin typeface=".VnArial Narrow" pitchFamily="34" charset="0"/>
              </a:rPr>
              <a:t>5-Star Hotel Royal Hoi An - </a:t>
            </a:r>
            <a:r>
              <a:rPr lang="en-US" sz="1200" dirty="0" err="1" smtClean="0">
                <a:latin typeface=".VnArial Narrow" pitchFamily="34" charset="0"/>
              </a:rPr>
              <a:t>MGallery</a:t>
            </a:r>
            <a:r>
              <a:rPr lang="en-US" sz="1200" dirty="0" smtClean="0">
                <a:latin typeface=".VnArial Narrow" pitchFamily="34" charset="0"/>
              </a:rPr>
              <a:t> by </a:t>
            </a:r>
            <a:r>
              <a:rPr lang="en-US" sz="1200" dirty="0" err="1" smtClean="0">
                <a:latin typeface=".VnArial Narrow" pitchFamily="34" charset="0"/>
              </a:rPr>
              <a:t>Sofitel</a:t>
            </a:r>
            <a:endParaRPr lang="en-US" sz="1200" dirty="0" smtClean="0">
              <a:latin typeface=".VnArial Narrow"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4400" y="468868"/>
            <a:ext cx="914400" cy="369332"/>
          </a:xfrm>
          <a:prstGeom prst="rect">
            <a:avLst/>
          </a:prstGeom>
          <a:noFill/>
        </p:spPr>
        <p:txBody>
          <a:bodyPr wrap="square" rtlCol="0">
            <a:spAutoFit/>
          </a:bodyPr>
          <a:lstStyle/>
          <a:p>
            <a:pPr algn="ctr"/>
            <a:r>
              <a:rPr lang="en-US" b="1" dirty="0" smtClean="0">
                <a:latin typeface=".VnBook-Antiqua" pitchFamily="34" charset="0"/>
              </a:rPr>
              <a:t>Hue</a:t>
            </a:r>
            <a:endParaRPr lang="en-US" dirty="0">
              <a:latin typeface=".VnBook-Antiqua" pitchFamily="34" charset="0"/>
            </a:endParaRPr>
          </a:p>
        </p:txBody>
      </p:sp>
      <p:sp>
        <p:nvSpPr>
          <p:cNvPr id="9" name="TextBox 8"/>
          <p:cNvSpPr txBox="1"/>
          <p:nvPr/>
        </p:nvSpPr>
        <p:spPr>
          <a:xfrm>
            <a:off x="304800" y="877669"/>
            <a:ext cx="2209800" cy="646331"/>
          </a:xfrm>
          <a:prstGeom prst="rect">
            <a:avLst/>
          </a:prstGeom>
          <a:noFill/>
        </p:spPr>
        <p:txBody>
          <a:bodyPr wrap="square" rtlCol="0">
            <a:spAutoFit/>
          </a:bodyPr>
          <a:lstStyle/>
          <a:p>
            <a:pPr algn="ctr"/>
            <a:r>
              <a:rPr lang="en-US" sz="1200" dirty="0" smtClean="0">
                <a:latin typeface=".VnArial Narrow" pitchFamily="34" charset="0"/>
              </a:rPr>
              <a:t>3-Star Romance Hue Hotel</a:t>
            </a:r>
          </a:p>
          <a:p>
            <a:pPr algn="ctr"/>
            <a:r>
              <a:rPr lang="en-US" sz="1200" dirty="0" smtClean="0">
                <a:latin typeface=".VnArial Narrow" pitchFamily="34" charset="0"/>
              </a:rPr>
              <a:t>4-Star Hotel Saigon Morin</a:t>
            </a:r>
          </a:p>
          <a:p>
            <a:pPr algn="ctr"/>
            <a:r>
              <a:rPr lang="en-US" sz="1200" dirty="0" smtClean="0">
                <a:latin typeface=".VnArial Narrow" pitchFamily="34" charset="0"/>
              </a:rPr>
              <a:t>5-Star BWP </a:t>
            </a:r>
            <a:r>
              <a:rPr lang="en-US" sz="1200" dirty="0" err="1" smtClean="0">
                <a:latin typeface=".VnArial Narrow" pitchFamily="34" charset="0"/>
              </a:rPr>
              <a:t>Indochine</a:t>
            </a:r>
            <a:r>
              <a:rPr lang="en-US" sz="1200" dirty="0" smtClean="0">
                <a:latin typeface=".VnArial Narrow" pitchFamily="34" charset="0"/>
              </a:rPr>
              <a:t> Palace Hotel</a:t>
            </a:r>
          </a:p>
        </p:txBody>
      </p:sp>
      <p:sp>
        <p:nvSpPr>
          <p:cNvPr id="10" name="TextBox 9"/>
          <p:cNvSpPr txBox="1"/>
          <p:nvPr/>
        </p:nvSpPr>
        <p:spPr>
          <a:xfrm>
            <a:off x="3733800" y="468868"/>
            <a:ext cx="1524000" cy="369332"/>
          </a:xfrm>
          <a:prstGeom prst="rect">
            <a:avLst/>
          </a:prstGeom>
          <a:noFill/>
        </p:spPr>
        <p:txBody>
          <a:bodyPr wrap="square" rtlCol="0">
            <a:spAutoFit/>
          </a:bodyPr>
          <a:lstStyle/>
          <a:p>
            <a:pPr algn="ctr"/>
            <a:r>
              <a:rPr lang="en-US" b="1" smtClean="0">
                <a:latin typeface=".VnBook-Antiqua" pitchFamily="34" charset="0"/>
              </a:rPr>
              <a:t>Nha Trang</a:t>
            </a:r>
            <a:endParaRPr lang="en-US">
              <a:latin typeface=".VnBook-Antiqua" pitchFamily="34" charset="0"/>
            </a:endParaRPr>
          </a:p>
        </p:txBody>
      </p:sp>
      <p:sp>
        <p:nvSpPr>
          <p:cNvPr id="11" name="TextBox 10"/>
          <p:cNvSpPr txBox="1"/>
          <p:nvPr/>
        </p:nvSpPr>
        <p:spPr>
          <a:xfrm>
            <a:off x="6781800" y="468868"/>
            <a:ext cx="1447800" cy="369332"/>
          </a:xfrm>
          <a:prstGeom prst="rect">
            <a:avLst/>
          </a:prstGeom>
          <a:noFill/>
        </p:spPr>
        <p:txBody>
          <a:bodyPr wrap="square" rtlCol="0">
            <a:spAutoFit/>
          </a:bodyPr>
          <a:lstStyle/>
          <a:p>
            <a:pPr algn="ctr"/>
            <a:r>
              <a:rPr lang="en-US" b="1" smtClean="0">
                <a:latin typeface=".VnBook-Antiqua" pitchFamily="34" charset="0"/>
              </a:rPr>
              <a:t>Mui Ne</a:t>
            </a:r>
            <a:endParaRPr lang="en-US">
              <a:latin typeface=".VnBook-Antiqua" pitchFamily="34" charset="0"/>
            </a:endParaRPr>
          </a:p>
        </p:txBody>
      </p:sp>
      <p:sp>
        <p:nvSpPr>
          <p:cNvPr id="12" name="TextBox 11"/>
          <p:cNvSpPr txBox="1"/>
          <p:nvPr/>
        </p:nvSpPr>
        <p:spPr>
          <a:xfrm>
            <a:off x="3276600" y="877669"/>
            <a:ext cx="2514600" cy="646331"/>
          </a:xfrm>
          <a:prstGeom prst="rect">
            <a:avLst/>
          </a:prstGeom>
          <a:noFill/>
        </p:spPr>
        <p:txBody>
          <a:bodyPr wrap="square" rtlCol="0">
            <a:spAutoFit/>
          </a:bodyPr>
          <a:lstStyle/>
          <a:p>
            <a:pPr algn="ctr"/>
            <a:r>
              <a:rPr lang="en-US" sz="1200" smtClean="0">
                <a:latin typeface=".VnArial Narrow" pitchFamily="34" charset="0"/>
              </a:rPr>
              <a:t>3-Star Asia Paradise Nha Trang Hotel</a:t>
            </a:r>
          </a:p>
          <a:p>
            <a:pPr algn="ctr"/>
            <a:r>
              <a:rPr lang="en-US" sz="1200" smtClean="0">
                <a:latin typeface=".VnArial Narrow" pitchFamily="34" charset="0"/>
              </a:rPr>
              <a:t>4-Star Liberty Central Nha Trang Hotel</a:t>
            </a:r>
          </a:p>
          <a:p>
            <a:pPr algn="ctr"/>
            <a:r>
              <a:rPr lang="en-US" sz="1200" smtClean="0">
                <a:latin typeface=".VnArial Narrow" pitchFamily="34" charset="0"/>
              </a:rPr>
              <a:t>5-Star Mia Resort Nha Trang</a:t>
            </a:r>
          </a:p>
        </p:txBody>
      </p:sp>
      <p:sp>
        <p:nvSpPr>
          <p:cNvPr id="13" name="TextBox 12"/>
          <p:cNvSpPr txBox="1"/>
          <p:nvPr/>
        </p:nvSpPr>
        <p:spPr>
          <a:xfrm>
            <a:off x="6553200" y="2243078"/>
            <a:ext cx="2057400" cy="1200329"/>
          </a:xfrm>
          <a:prstGeom prst="rect">
            <a:avLst/>
          </a:prstGeom>
          <a:noFill/>
        </p:spPr>
        <p:txBody>
          <a:bodyPr wrap="square" rtlCol="0">
            <a:spAutoFit/>
          </a:bodyPr>
          <a:lstStyle/>
          <a:p>
            <a:pPr algn="ctr"/>
            <a:r>
              <a:rPr lang="en-US" sz="1200" smtClean="0">
                <a:latin typeface=".VnArial Narrow" pitchFamily="34" charset="0"/>
              </a:rPr>
              <a:t>Vinh Long</a:t>
            </a:r>
          </a:p>
          <a:p>
            <a:pPr algn="ctr"/>
            <a:r>
              <a:rPr lang="en-US" sz="1200" smtClean="0">
                <a:latin typeface=".VnArial Narrow" pitchFamily="34" charset="0"/>
              </a:rPr>
              <a:t>Homestay Ut Trinh</a:t>
            </a:r>
          </a:p>
          <a:p>
            <a:pPr algn="ctr"/>
            <a:endParaRPr lang="en-US" sz="1200" smtClean="0">
              <a:latin typeface=".VnArial Narrow" pitchFamily="34" charset="0"/>
            </a:endParaRPr>
          </a:p>
          <a:p>
            <a:pPr algn="ctr"/>
            <a:r>
              <a:rPr lang="en-US" sz="1200" smtClean="0">
                <a:latin typeface=".VnArial Narrow" pitchFamily="34" charset="0"/>
              </a:rPr>
              <a:t>Cruise</a:t>
            </a:r>
          </a:p>
          <a:p>
            <a:pPr algn="ctr"/>
            <a:r>
              <a:rPr lang="en-US" sz="1200" smtClean="0">
                <a:latin typeface=".VnArial Narrow" pitchFamily="34" charset="0"/>
              </a:rPr>
              <a:t>4-Star Mekong Eyes Cruises</a:t>
            </a:r>
          </a:p>
          <a:p>
            <a:pPr algn="ctr"/>
            <a:r>
              <a:rPr lang="en-US" sz="1200" smtClean="0">
                <a:latin typeface=".VnArial Narrow" pitchFamily="34" charset="0"/>
              </a:rPr>
              <a:t>5-Star Rv Jahan Cruise</a:t>
            </a:r>
          </a:p>
        </p:txBody>
      </p:sp>
      <p:sp>
        <p:nvSpPr>
          <p:cNvPr id="14" name="TextBox 13"/>
          <p:cNvSpPr txBox="1"/>
          <p:nvPr/>
        </p:nvSpPr>
        <p:spPr>
          <a:xfrm>
            <a:off x="3657600" y="1828800"/>
            <a:ext cx="1676400" cy="369332"/>
          </a:xfrm>
          <a:prstGeom prst="rect">
            <a:avLst/>
          </a:prstGeom>
          <a:noFill/>
        </p:spPr>
        <p:txBody>
          <a:bodyPr wrap="square" rtlCol="0">
            <a:spAutoFit/>
          </a:bodyPr>
          <a:lstStyle/>
          <a:p>
            <a:pPr algn="ctr"/>
            <a:r>
              <a:rPr lang="en-US" b="1" smtClean="0">
                <a:latin typeface=".VnBook-Antiqua" pitchFamily="34" charset="0"/>
              </a:rPr>
              <a:t>Ho Chi Minh</a:t>
            </a:r>
            <a:endParaRPr lang="en-US">
              <a:latin typeface=".VnBook-Antiqua" pitchFamily="34" charset="0"/>
            </a:endParaRPr>
          </a:p>
        </p:txBody>
      </p:sp>
      <p:sp>
        <p:nvSpPr>
          <p:cNvPr id="15" name="TextBox 14"/>
          <p:cNvSpPr txBox="1"/>
          <p:nvPr/>
        </p:nvSpPr>
        <p:spPr>
          <a:xfrm>
            <a:off x="6629400" y="1840468"/>
            <a:ext cx="1752600" cy="369332"/>
          </a:xfrm>
          <a:prstGeom prst="rect">
            <a:avLst/>
          </a:prstGeom>
          <a:noFill/>
        </p:spPr>
        <p:txBody>
          <a:bodyPr wrap="square" rtlCol="0">
            <a:spAutoFit/>
          </a:bodyPr>
          <a:lstStyle/>
          <a:p>
            <a:pPr algn="ctr"/>
            <a:r>
              <a:rPr lang="en-US" b="1" smtClean="0">
                <a:latin typeface=".VnBook-Antiqua" pitchFamily="34" charset="0"/>
              </a:rPr>
              <a:t>Mekong Delta</a:t>
            </a:r>
            <a:endParaRPr lang="en-US">
              <a:latin typeface=".VnBook-Antiqua" pitchFamily="34" charset="0"/>
            </a:endParaRPr>
          </a:p>
        </p:txBody>
      </p:sp>
      <p:sp>
        <p:nvSpPr>
          <p:cNvPr id="16" name="TextBox 15"/>
          <p:cNvSpPr txBox="1"/>
          <p:nvPr/>
        </p:nvSpPr>
        <p:spPr>
          <a:xfrm>
            <a:off x="3352800" y="2209800"/>
            <a:ext cx="2286000" cy="646331"/>
          </a:xfrm>
          <a:prstGeom prst="rect">
            <a:avLst/>
          </a:prstGeom>
          <a:noFill/>
        </p:spPr>
        <p:txBody>
          <a:bodyPr wrap="square" rtlCol="0">
            <a:spAutoFit/>
          </a:bodyPr>
          <a:lstStyle/>
          <a:p>
            <a:pPr algn="ctr"/>
            <a:r>
              <a:rPr lang="en-US" sz="1200" smtClean="0">
                <a:latin typeface=".VnArial Narrow" pitchFamily="34" charset="0"/>
              </a:rPr>
              <a:t>3-Star Silverland Central Hotel &amp; Spa</a:t>
            </a:r>
          </a:p>
          <a:p>
            <a:pPr algn="ctr"/>
            <a:r>
              <a:rPr lang="en-US" sz="1200" smtClean="0">
                <a:latin typeface=".VnArial Narrow" pitchFamily="34" charset="0"/>
              </a:rPr>
              <a:t>4-Star Grand Silverland Hotel &amp; Spa</a:t>
            </a:r>
          </a:p>
          <a:p>
            <a:pPr algn="ctr"/>
            <a:r>
              <a:rPr lang="en-US" sz="1200" smtClean="0">
                <a:latin typeface=".VnArial Narrow" pitchFamily="34" charset="0"/>
              </a:rPr>
              <a:t>5-Star Hotel Majestic Saigon</a:t>
            </a:r>
          </a:p>
        </p:txBody>
      </p:sp>
      <p:sp>
        <p:nvSpPr>
          <p:cNvPr id="17" name="TextBox 16"/>
          <p:cNvSpPr txBox="1"/>
          <p:nvPr/>
        </p:nvSpPr>
        <p:spPr>
          <a:xfrm>
            <a:off x="6096000" y="877669"/>
            <a:ext cx="2895600" cy="646331"/>
          </a:xfrm>
          <a:prstGeom prst="rect">
            <a:avLst/>
          </a:prstGeom>
          <a:noFill/>
        </p:spPr>
        <p:txBody>
          <a:bodyPr wrap="square" rtlCol="0">
            <a:spAutoFit/>
          </a:bodyPr>
          <a:lstStyle/>
          <a:p>
            <a:pPr algn="ctr"/>
            <a:r>
              <a:rPr lang="en-US" sz="1200" smtClean="0">
                <a:latin typeface=".VnArial Narrow" pitchFamily="34" charset="0"/>
              </a:rPr>
              <a:t>3-Star Tien Dat Resort &amp; Spa</a:t>
            </a:r>
          </a:p>
          <a:p>
            <a:pPr algn="ctr"/>
            <a:r>
              <a:rPr lang="en-US" sz="1200" smtClean="0">
                <a:latin typeface=".VnArial Narrow" pitchFamily="34" charset="0"/>
              </a:rPr>
              <a:t>4-Star The Cliff Resort &amp; Residences</a:t>
            </a:r>
          </a:p>
          <a:p>
            <a:pPr algn="ctr"/>
            <a:r>
              <a:rPr lang="en-US" sz="1200" smtClean="0">
                <a:latin typeface=".VnArial Narrow" pitchFamily="34" charset="0"/>
              </a:rPr>
              <a:t>5-Star Sealinks City Hotel, Resort &amp; Golf</a:t>
            </a:r>
          </a:p>
        </p:txBody>
      </p:sp>
      <p:sp>
        <p:nvSpPr>
          <p:cNvPr id="18" name="TextBox 17"/>
          <p:cNvSpPr txBox="1"/>
          <p:nvPr/>
        </p:nvSpPr>
        <p:spPr>
          <a:xfrm>
            <a:off x="533400" y="3276600"/>
            <a:ext cx="1676400" cy="369332"/>
          </a:xfrm>
          <a:prstGeom prst="rect">
            <a:avLst/>
          </a:prstGeom>
          <a:noFill/>
        </p:spPr>
        <p:txBody>
          <a:bodyPr wrap="square" rtlCol="0">
            <a:spAutoFit/>
          </a:bodyPr>
          <a:lstStyle/>
          <a:p>
            <a:pPr algn="ctr"/>
            <a:r>
              <a:rPr lang="en-US" b="1" smtClean="0">
                <a:latin typeface=".VnBook-Antiqua" pitchFamily="34" charset="0"/>
              </a:rPr>
              <a:t>Phu Quoc</a:t>
            </a:r>
            <a:endParaRPr lang="en-US">
              <a:latin typeface=".VnBook-Antiqua" pitchFamily="34" charset="0"/>
            </a:endParaRPr>
          </a:p>
        </p:txBody>
      </p:sp>
      <p:sp>
        <p:nvSpPr>
          <p:cNvPr id="19" name="TextBox 18"/>
          <p:cNvSpPr txBox="1"/>
          <p:nvPr/>
        </p:nvSpPr>
        <p:spPr>
          <a:xfrm>
            <a:off x="228600" y="3657600"/>
            <a:ext cx="2286000" cy="646331"/>
          </a:xfrm>
          <a:prstGeom prst="rect">
            <a:avLst/>
          </a:prstGeom>
          <a:noFill/>
        </p:spPr>
        <p:txBody>
          <a:bodyPr wrap="square" rtlCol="0">
            <a:spAutoFit/>
          </a:bodyPr>
          <a:lstStyle/>
          <a:p>
            <a:pPr algn="ctr"/>
            <a:r>
              <a:rPr lang="en-US" sz="1200" smtClean="0">
                <a:latin typeface=".VnArial Narrow" pitchFamily="34" charset="0"/>
              </a:rPr>
              <a:t>3-Star Sea Star Phu Quoc Resort</a:t>
            </a:r>
          </a:p>
          <a:p>
            <a:pPr algn="ctr"/>
            <a:r>
              <a:rPr lang="en-US" sz="1200" smtClean="0">
                <a:latin typeface=".VnArial Narrow" pitchFamily="34" charset="0"/>
              </a:rPr>
              <a:t>4-Star Novotel Phu Quoc Resort</a:t>
            </a:r>
          </a:p>
          <a:p>
            <a:pPr algn="ctr"/>
            <a:r>
              <a:rPr lang="en-US" sz="1200" smtClean="0">
                <a:latin typeface=".VnArial Narrow" pitchFamily="34" charset="0"/>
              </a:rPr>
              <a:t>5-Star La Veranda Resort Phu Quoc</a:t>
            </a:r>
          </a:p>
        </p:txBody>
      </p:sp>
      <p:sp>
        <p:nvSpPr>
          <p:cNvPr id="20" name="TextBox 19"/>
          <p:cNvSpPr txBox="1"/>
          <p:nvPr/>
        </p:nvSpPr>
        <p:spPr>
          <a:xfrm>
            <a:off x="685800" y="1752600"/>
            <a:ext cx="1524000" cy="369332"/>
          </a:xfrm>
          <a:prstGeom prst="rect">
            <a:avLst/>
          </a:prstGeom>
          <a:noFill/>
        </p:spPr>
        <p:txBody>
          <a:bodyPr wrap="square" rtlCol="0">
            <a:spAutoFit/>
          </a:bodyPr>
          <a:lstStyle/>
          <a:p>
            <a:pPr algn="ctr"/>
            <a:r>
              <a:rPr lang="en-US" b="1" smtClean="0">
                <a:latin typeface=".VnBook-Antiqua" pitchFamily="34" charset="0"/>
              </a:rPr>
              <a:t>Quang Binh</a:t>
            </a:r>
            <a:endParaRPr lang="en-US" dirty="0">
              <a:latin typeface=".VnBook-Antiqua" pitchFamily="34" charset="0"/>
            </a:endParaRPr>
          </a:p>
        </p:txBody>
      </p:sp>
      <p:sp>
        <p:nvSpPr>
          <p:cNvPr id="21" name="TextBox 20"/>
          <p:cNvSpPr txBox="1"/>
          <p:nvPr/>
        </p:nvSpPr>
        <p:spPr>
          <a:xfrm>
            <a:off x="228600" y="2209800"/>
            <a:ext cx="2438400" cy="646331"/>
          </a:xfrm>
          <a:prstGeom prst="rect">
            <a:avLst/>
          </a:prstGeom>
          <a:noFill/>
        </p:spPr>
        <p:txBody>
          <a:bodyPr wrap="square" rtlCol="0">
            <a:spAutoFit/>
          </a:bodyPr>
          <a:lstStyle/>
          <a:p>
            <a:pPr algn="ctr"/>
            <a:r>
              <a:rPr lang="en-US" sz="1200" smtClean="0">
                <a:latin typeface=".VnArial Narrow" pitchFamily="34" charset="0"/>
              </a:rPr>
              <a:t>3-Star Phong Nha Lake House Resort</a:t>
            </a:r>
          </a:p>
          <a:p>
            <a:pPr algn="ctr"/>
            <a:r>
              <a:rPr lang="en-US" sz="1200" smtClean="0">
                <a:latin typeface=".VnArial Narrow" pitchFamily="34" charset="0"/>
              </a:rPr>
              <a:t>4-Star Chay Lap Farmstay</a:t>
            </a:r>
          </a:p>
          <a:p>
            <a:pPr algn="ctr"/>
            <a:r>
              <a:rPr lang="en-US" sz="1200" smtClean="0">
                <a:latin typeface=".VnArial Narrow" pitchFamily="34" charset="0"/>
              </a:rPr>
              <a:t>5-Star Vinpearl Hotel Quang Binh</a:t>
            </a:r>
            <a:endParaRPr lang="en-US" sz="1200" dirty="0" smtClean="0">
              <a:latin typeface=".VnArial Narrow"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pture.JPG"/>
          <p:cNvPicPr>
            <a:picLocks noChangeAspect="1"/>
          </p:cNvPicPr>
          <p:nvPr/>
        </p:nvPicPr>
        <p:blipFill>
          <a:blip r:embed="rId2"/>
          <a:stretch>
            <a:fillRect/>
          </a:stretch>
        </p:blipFill>
        <p:spPr>
          <a:xfrm>
            <a:off x="111352" y="228600"/>
            <a:ext cx="8956448" cy="49149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5257800" cy="369332"/>
          </a:xfrm>
          <a:prstGeom prst="rect">
            <a:avLst/>
          </a:prstGeom>
          <a:noFill/>
        </p:spPr>
        <p:txBody>
          <a:bodyPr wrap="square" rtlCol="0">
            <a:spAutoFit/>
          </a:bodyPr>
          <a:lstStyle/>
          <a:p>
            <a:r>
              <a:rPr lang="en-US" b="1" smtClean="0">
                <a:latin typeface=".VnBook-Antiqua" pitchFamily="34" charset="0"/>
              </a:rPr>
              <a:t>Best local cuisine in Vietnam for Family Tours</a:t>
            </a:r>
            <a:endParaRPr lang="en-US">
              <a:latin typeface=".VnBook-Antiqua" pitchFamily="34" charset="0"/>
            </a:endParaRPr>
          </a:p>
        </p:txBody>
      </p:sp>
      <p:sp>
        <p:nvSpPr>
          <p:cNvPr id="5" name="Rectangle 4"/>
          <p:cNvSpPr/>
          <p:nvPr/>
        </p:nvSpPr>
        <p:spPr>
          <a:xfrm>
            <a:off x="381000" y="685800"/>
            <a:ext cx="2514600" cy="18288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p:cNvSpPr/>
          <p:nvPr/>
        </p:nvSpPr>
        <p:spPr>
          <a:xfrm>
            <a:off x="381000" y="2590800"/>
            <a:ext cx="2514600" cy="18288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4" name="Rectangle 13"/>
          <p:cNvSpPr/>
          <p:nvPr/>
        </p:nvSpPr>
        <p:spPr>
          <a:xfrm>
            <a:off x="3276600" y="2590800"/>
            <a:ext cx="2514600" cy="18288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 name="Rectangle 14"/>
          <p:cNvSpPr/>
          <p:nvPr/>
        </p:nvSpPr>
        <p:spPr>
          <a:xfrm>
            <a:off x="3276600" y="685800"/>
            <a:ext cx="2514600" cy="18288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 name="Rectangle 16"/>
          <p:cNvSpPr/>
          <p:nvPr/>
        </p:nvSpPr>
        <p:spPr>
          <a:xfrm>
            <a:off x="6172200" y="685800"/>
            <a:ext cx="2514600" cy="18288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9" name="Rectangle 18"/>
          <p:cNvSpPr/>
          <p:nvPr/>
        </p:nvSpPr>
        <p:spPr>
          <a:xfrm>
            <a:off x="6172200" y="2590800"/>
            <a:ext cx="2514600" cy="1828800"/>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0" name="Rectangle 19"/>
          <p:cNvSpPr/>
          <p:nvPr/>
        </p:nvSpPr>
        <p:spPr>
          <a:xfrm>
            <a:off x="3276600" y="4495800"/>
            <a:ext cx="2514600" cy="182880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1" name="Rectangle 20"/>
          <p:cNvSpPr/>
          <p:nvPr/>
        </p:nvSpPr>
        <p:spPr>
          <a:xfrm>
            <a:off x="6172200" y="4495800"/>
            <a:ext cx="2514600" cy="1828800"/>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 name="Rectangle 21"/>
          <p:cNvSpPr/>
          <p:nvPr/>
        </p:nvSpPr>
        <p:spPr>
          <a:xfrm>
            <a:off x="381000" y="4495800"/>
            <a:ext cx="2514600" cy="1828800"/>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7" name="Bevel 26"/>
          <p:cNvSpPr/>
          <p:nvPr/>
        </p:nvSpPr>
        <p:spPr>
          <a:xfrm>
            <a:off x="457200" y="20574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lumMod val="85000"/>
                    <a:lumOff val="15000"/>
                  </a:schemeClr>
                </a:solidFill>
                <a:latin typeface=".VnArial Narrow" pitchFamily="34" charset="0"/>
              </a:rPr>
              <a:t>Pho (Noodle) – Hanoi </a:t>
            </a:r>
            <a:endParaRPr lang="en-US" sz="1100" b="1" dirty="0">
              <a:solidFill>
                <a:schemeClr val="tx1">
                  <a:lumMod val="85000"/>
                  <a:lumOff val="15000"/>
                </a:schemeClr>
              </a:solidFill>
              <a:latin typeface=".VnArial Narrow" pitchFamily="34" charset="0"/>
            </a:endParaRPr>
          </a:p>
        </p:txBody>
      </p:sp>
      <p:sp>
        <p:nvSpPr>
          <p:cNvPr id="38" name="Bevel 37"/>
          <p:cNvSpPr/>
          <p:nvPr/>
        </p:nvSpPr>
        <p:spPr>
          <a:xfrm>
            <a:off x="3352800" y="20574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Banh Mi (Bread) – Hoi An</a:t>
            </a:r>
            <a:endParaRPr lang="en-US" sz="1100" b="1">
              <a:solidFill>
                <a:schemeClr val="tx1">
                  <a:lumMod val="85000"/>
                  <a:lumOff val="15000"/>
                </a:schemeClr>
              </a:solidFill>
              <a:latin typeface=".VnArial Narrow" pitchFamily="34" charset="0"/>
            </a:endParaRPr>
          </a:p>
        </p:txBody>
      </p:sp>
      <p:sp>
        <p:nvSpPr>
          <p:cNvPr id="39" name="Bevel 38"/>
          <p:cNvSpPr/>
          <p:nvPr/>
        </p:nvSpPr>
        <p:spPr>
          <a:xfrm>
            <a:off x="6248400" y="20574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Bun Ca (Fish noodle soup) – </a:t>
            </a:r>
          </a:p>
          <a:p>
            <a:pPr algn="ctr"/>
            <a:r>
              <a:rPr lang="en-US" sz="1100" b="1" smtClean="0">
                <a:solidFill>
                  <a:schemeClr val="tx1">
                    <a:lumMod val="85000"/>
                    <a:lumOff val="15000"/>
                  </a:schemeClr>
                </a:solidFill>
                <a:latin typeface=".VnArial Narrow" pitchFamily="34" charset="0"/>
              </a:rPr>
              <a:t>Mekong Delta</a:t>
            </a:r>
            <a:endParaRPr lang="en-US" sz="1100" b="1">
              <a:solidFill>
                <a:schemeClr val="tx1">
                  <a:lumMod val="85000"/>
                  <a:lumOff val="15000"/>
                </a:schemeClr>
              </a:solidFill>
              <a:latin typeface=".VnArial Narrow" pitchFamily="34" charset="0"/>
            </a:endParaRPr>
          </a:p>
        </p:txBody>
      </p:sp>
      <p:sp>
        <p:nvSpPr>
          <p:cNvPr id="40" name="Bevel 39"/>
          <p:cNvSpPr/>
          <p:nvPr/>
        </p:nvSpPr>
        <p:spPr>
          <a:xfrm>
            <a:off x="457200" y="39624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Ca Kho Gao – Ninh Binh</a:t>
            </a:r>
            <a:endParaRPr lang="en-US" sz="1100" b="1">
              <a:solidFill>
                <a:schemeClr val="tx1">
                  <a:lumMod val="85000"/>
                  <a:lumOff val="15000"/>
                </a:schemeClr>
              </a:solidFill>
              <a:latin typeface=".VnArial Narrow" pitchFamily="34" charset="0"/>
            </a:endParaRPr>
          </a:p>
        </p:txBody>
      </p:sp>
      <p:sp>
        <p:nvSpPr>
          <p:cNvPr id="41" name="Bevel 40"/>
          <p:cNvSpPr/>
          <p:nvPr/>
        </p:nvSpPr>
        <p:spPr>
          <a:xfrm>
            <a:off x="3352800" y="39624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Oc – Ho Chi Minh</a:t>
            </a:r>
            <a:endParaRPr lang="en-US" sz="1100" b="1">
              <a:solidFill>
                <a:schemeClr val="tx1">
                  <a:lumMod val="85000"/>
                  <a:lumOff val="15000"/>
                </a:schemeClr>
              </a:solidFill>
              <a:latin typeface=".VnArial Narrow" pitchFamily="34" charset="0"/>
            </a:endParaRPr>
          </a:p>
        </p:txBody>
      </p:sp>
      <p:sp>
        <p:nvSpPr>
          <p:cNvPr id="42" name="Bevel 41"/>
          <p:cNvSpPr/>
          <p:nvPr/>
        </p:nvSpPr>
        <p:spPr>
          <a:xfrm>
            <a:off x="6248400" y="39624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Com Tam – Ho Chi Minh</a:t>
            </a:r>
            <a:endParaRPr lang="en-US" sz="1100" b="1">
              <a:solidFill>
                <a:schemeClr val="tx1">
                  <a:lumMod val="85000"/>
                  <a:lumOff val="15000"/>
                </a:schemeClr>
              </a:solidFill>
              <a:latin typeface=".VnArial Narrow" pitchFamily="34" charset="0"/>
            </a:endParaRPr>
          </a:p>
        </p:txBody>
      </p:sp>
      <p:sp>
        <p:nvSpPr>
          <p:cNvPr id="43" name="Bevel 42"/>
          <p:cNvSpPr/>
          <p:nvPr/>
        </p:nvSpPr>
        <p:spPr>
          <a:xfrm>
            <a:off x="457200" y="58674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Cao Lau – Hoi An</a:t>
            </a:r>
            <a:endParaRPr lang="en-US" sz="1100" b="1">
              <a:solidFill>
                <a:schemeClr val="tx1">
                  <a:lumMod val="85000"/>
                  <a:lumOff val="15000"/>
                </a:schemeClr>
              </a:solidFill>
              <a:latin typeface=".VnArial Narrow" pitchFamily="34" charset="0"/>
            </a:endParaRPr>
          </a:p>
        </p:txBody>
      </p:sp>
      <p:sp>
        <p:nvSpPr>
          <p:cNvPr id="44" name="Bevel 43"/>
          <p:cNvSpPr/>
          <p:nvPr/>
        </p:nvSpPr>
        <p:spPr>
          <a:xfrm>
            <a:off x="3352800" y="58674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Ca Tai Tuong (Elephant Ear Fish) – Mekong Delta</a:t>
            </a:r>
            <a:endParaRPr lang="en-US" sz="1100" b="1">
              <a:solidFill>
                <a:schemeClr val="tx1">
                  <a:lumMod val="85000"/>
                  <a:lumOff val="15000"/>
                </a:schemeClr>
              </a:solidFill>
              <a:latin typeface=".VnArial Narrow" pitchFamily="34" charset="0"/>
            </a:endParaRPr>
          </a:p>
        </p:txBody>
      </p:sp>
      <p:sp>
        <p:nvSpPr>
          <p:cNvPr id="45" name="Bevel 44"/>
          <p:cNvSpPr/>
          <p:nvPr/>
        </p:nvSpPr>
        <p:spPr>
          <a:xfrm>
            <a:off x="6248400" y="58674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Bun Bo (Hue beef noodle soup) – Hue</a:t>
            </a:r>
            <a:endParaRPr lang="en-US" sz="1100" b="1">
              <a:solidFill>
                <a:schemeClr val="tx1">
                  <a:lumMod val="85000"/>
                  <a:lumOff val="15000"/>
                </a:schemeClr>
              </a:solidFill>
              <a:latin typeface=".VnArial Narrow"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276600" y="2514600"/>
            <a:ext cx="2514600" cy="18288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 name="Rectangle 14"/>
          <p:cNvSpPr/>
          <p:nvPr/>
        </p:nvSpPr>
        <p:spPr>
          <a:xfrm>
            <a:off x="457200" y="609600"/>
            <a:ext cx="2514600" cy="18288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 name="Rectangle 16"/>
          <p:cNvSpPr/>
          <p:nvPr/>
        </p:nvSpPr>
        <p:spPr>
          <a:xfrm>
            <a:off x="457200" y="2514600"/>
            <a:ext cx="2514600" cy="18288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8" name="Rectangle 17"/>
          <p:cNvSpPr/>
          <p:nvPr/>
        </p:nvSpPr>
        <p:spPr>
          <a:xfrm>
            <a:off x="3276600" y="609600"/>
            <a:ext cx="2514600" cy="18288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0" name="Rectangle 19"/>
          <p:cNvSpPr/>
          <p:nvPr/>
        </p:nvSpPr>
        <p:spPr>
          <a:xfrm>
            <a:off x="6096000" y="609600"/>
            <a:ext cx="2514600" cy="18288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096000" y="2514600"/>
            <a:ext cx="2514600" cy="1828800"/>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evel 21"/>
          <p:cNvSpPr/>
          <p:nvPr/>
        </p:nvSpPr>
        <p:spPr>
          <a:xfrm>
            <a:off x="533400" y="19812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Com Chay (Burned rice) – Ninh Binh</a:t>
            </a:r>
            <a:endParaRPr lang="en-US" sz="1100" b="1">
              <a:solidFill>
                <a:schemeClr val="tx1">
                  <a:lumMod val="85000"/>
                  <a:lumOff val="15000"/>
                </a:schemeClr>
              </a:solidFill>
              <a:latin typeface=".VnArial Narrow" pitchFamily="34" charset="0"/>
            </a:endParaRPr>
          </a:p>
        </p:txBody>
      </p:sp>
      <p:sp>
        <p:nvSpPr>
          <p:cNvPr id="23" name="Bevel 22"/>
          <p:cNvSpPr/>
          <p:nvPr/>
        </p:nvSpPr>
        <p:spPr>
          <a:xfrm>
            <a:off x="3352800" y="19812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Bun Cha - Hanoi</a:t>
            </a:r>
            <a:endParaRPr lang="en-US" sz="1100" b="1">
              <a:solidFill>
                <a:schemeClr val="tx1">
                  <a:lumMod val="85000"/>
                  <a:lumOff val="15000"/>
                </a:schemeClr>
              </a:solidFill>
              <a:latin typeface=".VnArial Narrow" pitchFamily="34" charset="0"/>
            </a:endParaRPr>
          </a:p>
        </p:txBody>
      </p:sp>
      <p:sp>
        <p:nvSpPr>
          <p:cNvPr id="24" name="Bevel 23"/>
          <p:cNvSpPr/>
          <p:nvPr/>
        </p:nvSpPr>
        <p:spPr>
          <a:xfrm>
            <a:off x="533400" y="38862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Banh Can (Round rice cake) – Mui Ne</a:t>
            </a:r>
            <a:endParaRPr lang="en-US" sz="1100" b="1">
              <a:solidFill>
                <a:schemeClr val="tx1">
                  <a:lumMod val="85000"/>
                  <a:lumOff val="15000"/>
                </a:schemeClr>
              </a:solidFill>
              <a:latin typeface=".VnArial Narrow" pitchFamily="34" charset="0"/>
            </a:endParaRPr>
          </a:p>
        </p:txBody>
      </p:sp>
      <p:sp>
        <p:nvSpPr>
          <p:cNvPr id="25" name="Bevel 24"/>
          <p:cNvSpPr/>
          <p:nvPr/>
        </p:nvSpPr>
        <p:spPr>
          <a:xfrm>
            <a:off x="3352800" y="38862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Seafood – Nha Trang</a:t>
            </a:r>
            <a:endParaRPr lang="en-US" sz="1100" b="1">
              <a:solidFill>
                <a:schemeClr val="tx1">
                  <a:lumMod val="85000"/>
                  <a:lumOff val="15000"/>
                </a:schemeClr>
              </a:solidFill>
              <a:latin typeface=".VnArial Narrow" pitchFamily="34" charset="0"/>
            </a:endParaRPr>
          </a:p>
        </p:txBody>
      </p:sp>
      <p:sp>
        <p:nvSpPr>
          <p:cNvPr id="26" name="Bevel 25"/>
          <p:cNvSpPr/>
          <p:nvPr/>
        </p:nvSpPr>
        <p:spPr>
          <a:xfrm>
            <a:off x="6172200" y="38862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Banh Beo – Hue </a:t>
            </a:r>
            <a:endParaRPr lang="en-US" sz="1100" b="1">
              <a:solidFill>
                <a:schemeClr val="tx1">
                  <a:lumMod val="85000"/>
                  <a:lumOff val="15000"/>
                </a:schemeClr>
              </a:solidFill>
              <a:latin typeface=".VnArial Narrow" pitchFamily="34" charset="0"/>
            </a:endParaRPr>
          </a:p>
        </p:txBody>
      </p:sp>
      <p:sp>
        <p:nvSpPr>
          <p:cNvPr id="27" name="Bevel 26"/>
          <p:cNvSpPr/>
          <p:nvPr/>
        </p:nvSpPr>
        <p:spPr>
          <a:xfrm>
            <a:off x="6172200" y="1981200"/>
            <a:ext cx="2362200" cy="381000"/>
          </a:xfrm>
          <a:prstGeom prst="bevel">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chemeClr val="tx1">
                    <a:lumMod val="85000"/>
                    <a:lumOff val="15000"/>
                  </a:schemeClr>
                </a:solidFill>
                <a:latin typeface=".VnArial Narrow" pitchFamily="34" charset="0"/>
              </a:rPr>
              <a:t>Rang Muc Nuong (Grilled squid teeth) – Mui Ne</a:t>
            </a:r>
            <a:endParaRPr lang="en-US" sz="1100" b="1">
              <a:solidFill>
                <a:schemeClr val="tx1">
                  <a:lumMod val="85000"/>
                  <a:lumOff val="15000"/>
                </a:schemeClr>
              </a:solidFill>
              <a:latin typeface=".VnArial Narrow" pitchFamily="34" charset="0"/>
            </a:endParaRPr>
          </a:p>
        </p:txBody>
      </p:sp>
      <p:sp>
        <p:nvSpPr>
          <p:cNvPr id="28" name="TextBox 27"/>
          <p:cNvSpPr txBox="1"/>
          <p:nvPr/>
        </p:nvSpPr>
        <p:spPr>
          <a:xfrm>
            <a:off x="457200" y="4724400"/>
            <a:ext cx="4953000" cy="369332"/>
          </a:xfrm>
          <a:prstGeom prst="rect">
            <a:avLst/>
          </a:prstGeom>
          <a:noFill/>
        </p:spPr>
        <p:txBody>
          <a:bodyPr wrap="square" rtlCol="0">
            <a:spAutoFit/>
          </a:bodyPr>
          <a:lstStyle/>
          <a:p>
            <a:r>
              <a:rPr lang="en-US" smtClean="0">
                <a:hlinkClick r:id="rId8"/>
              </a:rPr>
              <a:t>https://www.trailsofindochina.com/</a:t>
            </a: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5257800" cy="369332"/>
          </a:xfrm>
          <a:prstGeom prst="rect">
            <a:avLst/>
          </a:prstGeom>
          <a:noFill/>
        </p:spPr>
        <p:txBody>
          <a:bodyPr wrap="square" rtlCol="0">
            <a:spAutoFit/>
          </a:bodyPr>
          <a:lstStyle/>
          <a:p>
            <a:r>
              <a:rPr lang="en-US" b="1" smtClean="0">
                <a:latin typeface=".VnBook-Antiqua" pitchFamily="34" charset="0"/>
              </a:rPr>
              <a:t>Local festivals &amp; events for Family in Vietnam</a:t>
            </a:r>
            <a:endParaRPr lang="en-US">
              <a:latin typeface=".VnBook-Antiqua" pitchFamily="34" charset="0"/>
            </a:endParaRPr>
          </a:p>
        </p:txBody>
      </p:sp>
      <p:sp>
        <p:nvSpPr>
          <p:cNvPr id="23" name="Rectangle 22"/>
          <p:cNvSpPr/>
          <p:nvPr/>
        </p:nvSpPr>
        <p:spPr>
          <a:xfrm>
            <a:off x="304800" y="685800"/>
            <a:ext cx="4191000" cy="1676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p:nvPr/>
        </p:nvSpPr>
        <p:spPr>
          <a:xfrm>
            <a:off x="304800" y="685800"/>
            <a:ext cx="2438400" cy="16764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743200" y="1219200"/>
            <a:ext cx="1752600" cy="553998"/>
          </a:xfrm>
          <a:prstGeom prst="rect">
            <a:avLst/>
          </a:prstGeom>
          <a:noFill/>
        </p:spPr>
        <p:txBody>
          <a:bodyPr wrap="square" rtlCol="0">
            <a:spAutoFit/>
          </a:bodyPr>
          <a:lstStyle/>
          <a:p>
            <a:pPr lvl="0" algn="ctr"/>
            <a:r>
              <a:rPr lang="en-US" sz="1500" b="1" smtClean="0">
                <a:solidFill>
                  <a:schemeClr val="bg1"/>
                </a:solidFill>
                <a:latin typeface=".VnAvant" pitchFamily="34" charset="0"/>
              </a:rPr>
              <a:t>Vietnam Lunar New Year</a:t>
            </a:r>
            <a:endParaRPr lang="en-US" sz="1500">
              <a:solidFill>
                <a:schemeClr val="bg1"/>
              </a:solidFill>
              <a:latin typeface=".VnAvant" pitchFamily="34" charset="0"/>
            </a:endParaRPr>
          </a:p>
        </p:txBody>
      </p:sp>
      <p:sp>
        <p:nvSpPr>
          <p:cNvPr id="26" name="Rectangle 25"/>
          <p:cNvSpPr/>
          <p:nvPr/>
        </p:nvSpPr>
        <p:spPr>
          <a:xfrm>
            <a:off x="4648200" y="685800"/>
            <a:ext cx="4191000" cy="1676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p:nvPr/>
        </p:nvSpPr>
        <p:spPr>
          <a:xfrm>
            <a:off x="4648200" y="685800"/>
            <a:ext cx="2438400" cy="16764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086600" y="1120170"/>
            <a:ext cx="1752600" cy="784830"/>
          </a:xfrm>
          <a:prstGeom prst="rect">
            <a:avLst/>
          </a:prstGeom>
          <a:noFill/>
        </p:spPr>
        <p:txBody>
          <a:bodyPr wrap="square" rtlCol="0">
            <a:spAutoFit/>
          </a:bodyPr>
          <a:lstStyle/>
          <a:p>
            <a:pPr lvl="0" algn="ctr"/>
            <a:r>
              <a:rPr lang="en-US" sz="1500" b="1" smtClean="0">
                <a:solidFill>
                  <a:schemeClr val="bg1"/>
                </a:solidFill>
                <a:latin typeface=".VnAvant" pitchFamily="34" charset="0"/>
              </a:rPr>
              <a:t>Halong Tourism Week (Halong Carnival)</a:t>
            </a:r>
            <a:endParaRPr lang="en-US" sz="1500">
              <a:solidFill>
                <a:schemeClr val="bg1"/>
              </a:solidFill>
              <a:latin typeface=".VnAvant" pitchFamily="34" charset="0"/>
            </a:endParaRPr>
          </a:p>
        </p:txBody>
      </p:sp>
      <p:sp>
        <p:nvSpPr>
          <p:cNvPr id="30" name="Rectangle 29"/>
          <p:cNvSpPr/>
          <p:nvPr/>
        </p:nvSpPr>
        <p:spPr>
          <a:xfrm>
            <a:off x="304800" y="2514600"/>
            <a:ext cx="4191000" cy="1676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304800" y="2514600"/>
            <a:ext cx="2438400" cy="16764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743200" y="2819400"/>
            <a:ext cx="1752600" cy="1015663"/>
          </a:xfrm>
          <a:prstGeom prst="rect">
            <a:avLst/>
          </a:prstGeom>
          <a:noFill/>
        </p:spPr>
        <p:txBody>
          <a:bodyPr wrap="square" rtlCol="0">
            <a:spAutoFit/>
          </a:bodyPr>
          <a:lstStyle/>
          <a:p>
            <a:pPr lvl="0" algn="ctr"/>
            <a:r>
              <a:rPr lang="en-US" sz="1500" b="1" dirty="0" err="1" smtClean="0">
                <a:solidFill>
                  <a:schemeClr val="bg1"/>
                </a:solidFill>
                <a:latin typeface=".VnAvant" pitchFamily="34" charset="0"/>
              </a:rPr>
              <a:t>Danang</a:t>
            </a:r>
            <a:r>
              <a:rPr lang="en-US" sz="1500" b="1" dirty="0" smtClean="0">
                <a:solidFill>
                  <a:schemeClr val="bg1"/>
                </a:solidFill>
                <a:latin typeface=".VnAvant" pitchFamily="34" charset="0"/>
              </a:rPr>
              <a:t> International Fireworks Competition</a:t>
            </a:r>
            <a:endParaRPr lang="en-US" sz="1500" dirty="0">
              <a:solidFill>
                <a:schemeClr val="bg1"/>
              </a:solidFill>
              <a:latin typeface=".VnAvant" pitchFamily="34" charset="0"/>
            </a:endParaRPr>
          </a:p>
        </p:txBody>
      </p:sp>
      <p:sp>
        <p:nvSpPr>
          <p:cNvPr id="33" name="Rectangle 32"/>
          <p:cNvSpPr/>
          <p:nvPr/>
        </p:nvSpPr>
        <p:spPr>
          <a:xfrm>
            <a:off x="4648200" y="2514600"/>
            <a:ext cx="4191000" cy="1676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4648200" y="2514600"/>
            <a:ext cx="2438400" cy="16764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086600" y="3124200"/>
            <a:ext cx="1752600" cy="553998"/>
          </a:xfrm>
          <a:prstGeom prst="rect">
            <a:avLst/>
          </a:prstGeom>
          <a:noFill/>
        </p:spPr>
        <p:txBody>
          <a:bodyPr wrap="square" rtlCol="0">
            <a:spAutoFit/>
          </a:bodyPr>
          <a:lstStyle/>
          <a:p>
            <a:pPr lvl="0" algn="ctr"/>
            <a:r>
              <a:rPr lang="en-US" sz="1500" b="1" smtClean="0">
                <a:solidFill>
                  <a:schemeClr val="bg1"/>
                </a:solidFill>
                <a:latin typeface=".VnAvant" pitchFamily="34" charset="0"/>
              </a:rPr>
              <a:t>Hoi An Lantern Festival</a:t>
            </a:r>
            <a:endParaRPr lang="en-US" sz="1500">
              <a:solidFill>
                <a:schemeClr val="bg1"/>
              </a:solidFill>
              <a:latin typeface=".VnAvant" pitchFamily="34" charset="0"/>
            </a:endParaRPr>
          </a:p>
        </p:txBody>
      </p:sp>
      <p:sp>
        <p:nvSpPr>
          <p:cNvPr id="36" name="Rectangle 35"/>
          <p:cNvSpPr/>
          <p:nvPr/>
        </p:nvSpPr>
        <p:spPr>
          <a:xfrm>
            <a:off x="304800" y="4343400"/>
            <a:ext cx="4191000" cy="1676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304800" y="4343400"/>
            <a:ext cx="2438400" cy="16764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743200" y="4876800"/>
            <a:ext cx="1752600" cy="553998"/>
          </a:xfrm>
          <a:prstGeom prst="rect">
            <a:avLst/>
          </a:prstGeom>
          <a:noFill/>
        </p:spPr>
        <p:txBody>
          <a:bodyPr wrap="square" rtlCol="0">
            <a:spAutoFit/>
          </a:bodyPr>
          <a:lstStyle/>
          <a:p>
            <a:pPr lvl="0" algn="ctr"/>
            <a:r>
              <a:rPr lang="en-US" sz="1500" b="1" smtClean="0">
                <a:solidFill>
                  <a:schemeClr val="bg1"/>
                </a:solidFill>
                <a:latin typeface=".VnAvant" pitchFamily="34" charset="0"/>
              </a:rPr>
              <a:t>Mid-Autumn's Festival</a:t>
            </a:r>
            <a:endParaRPr lang="en-US" sz="1500">
              <a:solidFill>
                <a:schemeClr val="bg1"/>
              </a:solidFill>
              <a:latin typeface=".VnAvant" pitchFamily="34" charset="0"/>
            </a:endParaRPr>
          </a:p>
        </p:txBody>
      </p:sp>
      <p:sp>
        <p:nvSpPr>
          <p:cNvPr id="47" name="Rectangle 46"/>
          <p:cNvSpPr/>
          <p:nvPr/>
        </p:nvSpPr>
        <p:spPr>
          <a:xfrm>
            <a:off x="4648200" y="4343400"/>
            <a:ext cx="4191000" cy="1676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648200" y="4343400"/>
            <a:ext cx="2438400" cy="1676400"/>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7086600" y="5087035"/>
            <a:ext cx="1752600" cy="323165"/>
          </a:xfrm>
          <a:prstGeom prst="rect">
            <a:avLst/>
          </a:prstGeom>
          <a:noFill/>
        </p:spPr>
        <p:txBody>
          <a:bodyPr wrap="square" rtlCol="0">
            <a:spAutoFit/>
          </a:bodyPr>
          <a:lstStyle/>
          <a:p>
            <a:pPr lvl="0" algn="ctr"/>
            <a:r>
              <a:rPr lang="en-US" sz="1500" b="1" smtClean="0">
                <a:solidFill>
                  <a:schemeClr val="bg1"/>
                </a:solidFill>
                <a:latin typeface=".VnAvant" pitchFamily="34" charset="0"/>
              </a:rPr>
              <a:t>Hue Festival</a:t>
            </a:r>
            <a:endParaRPr lang="en-US" sz="1500">
              <a:solidFill>
                <a:schemeClr val="bg1"/>
              </a:solidFill>
              <a:latin typeface=".VnAvant"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04800" y="685800"/>
            <a:ext cx="4191000" cy="1676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p:nvPr/>
        </p:nvSpPr>
        <p:spPr>
          <a:xfrm>
            <a:off x="304800" y="685800"/>
            <a:ext cx="2438400" cy="16764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743200" y="1219200"/>
            <a:ext cx="1752600" cy="553998"/>
          </a:xfrm>
          <a:prstGeom prst="rect">
            <a:avLst/>
          </a:prstGeom>
          <a:noFill/>
        </p:spPr>
        <p:txBody>
          <a:bodyPr wrap="square" rtlCol="0">
            <a:spAutoFit/>
          </a:bodyPr>
          <a:lstStyle/>
          <a:p>
            <a:pPr lvl="0" algn="ctr"/>
            <a:r>
              <a:rPr lang="en-US" sz="1500" b="1" smtClean="0">
                <a:solidFill>
                  <a:schemeClr val="bg1"/>
                </a:solidFill>
                <a:latin typeface=".VnAvant" pitchFamily="34" charset="0"/>
              </a:rPr>
              <a:t>Dalat Flower Festival</a:t>
            </a:r>
            <a:endParaRPr lang="en-US" sz="1500">
              <a:solidFill>
                <a:schemeClr val="bg1"/>
              </a:solidFill>
              <a:latin typeface=".VnAvant" pitchFamily="34" charset="0"/>
            </a:endParaRPr>
          </a:p>
        </p:txBody>
      </p:sp>
      <p:sp>
        <p:nvSpPr>
          <p:cNvPr id="26" name="Rectangle 25"/>
          <p:cNvSpPr/>
          <p:nvPr/>
        </p:nvSpPr>
        <p:spPr>
          <a:xfrm>
            <a:off x="4648200" y="685800"/>
            <a:ext cx="4191000" cy="1676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p:nvPr/>
        </p:nvSpPr>
        <p:spPr>
          <a:xfrm>
            <a:off x="4648200" y="685800"/>
            <a:ext cx="2438400" cy="16764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086600" y="1274802"/>
            <a:ext cx="1752600" cy="553998"/>
          </a:xfrm>
          <a:prstGeom prst="rect">
            <a:avLst/>
          </a:prstGeom>
          <a:noFill/>
        </p:spPr>
        <p:txBody>
          <a:bodyPr wrap="square" rtlCol="0">
            <a:spAutoFit/>
          </a:bodyPr>
          <a:lstStyle/>
          <a:p>
            <a:pPr lvl="0" algn="ctr"/>
            <a:r>
              <a:rPr lang="en-US" sz="1500" b="1" smtClean="0">
                <a:solidFill>
                  <a:schemeClr val="bg1"/>
                </a:solidFill>
                <a:latin typeface=".VnAvant" pitchFamily="34" charset="0"/>
              </a:rPr>
              <a:t>Huong Pagoda Festival</a:t>
            </a:r>
            <a:endParaRPr lang="en-US" sz="1500">
              <a:solidFill>
                <a:schemeClr val="bg1"/>
              </a:solidFill>
              <a:latin typeface=".VnAvant" pitchFamily="34" charset="0"/>
            </a:endParaRPr>
          </a:p>
        </p:txBody>
      </p:sp>
      <p:sp>
        <p:nvSpPr>
          <p:cNvPr id="30" name="Rectangle 29"/>
          <p:cNvSpPr/>
          <p:nvPr/>
        </p:nvSpPr>
        <p:spPr>
          <a:xfrm>
            <a:off x="304800" y="2514600"/>
            <a:ext cx="4191000" cy="1676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304800" y="2514600"/>
            <a:ext cx="2438400" cy="16764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743200" y="3200400"/>
            <a:ext cx="1752600" cy="323165"/>
          </a:xfrm>
          <a:prstGeom prst="rect">
            <a:avLst/>
          </a:prstGeom>
          <a:noFill/>
        </p:spPr>
        <p:txBody>
          <a:bodyPr wrap="square" rtlCol="0">
            <a:spAutoFit/>
          </a:bodyPr>
          <a:lstStyle/>
          <a:p>
            <a:pPr lvl="0" algn="ctr"/>
            <a:r>
              <a:rPr lang="en-US" sz="1500" b="1" smtClean="0">
                <a:solidFill>
                  <a:schemeClr val="bg1"/>
                </a:solidFill>
                <a:latin typeface=".VnAvant" pitchFamily="34" charset="0"/>
              </a:rPr>
              <a:t>Lim Festival</a:t>
            </a:r>
            <a:endParaRPr lang="en-US" sz="1500">
              <a:solidFill>
                <a:schemeClr val="bg1"/>
              </a:solidFill>
              <a:latin typeface=".VnAvant" pitchFamily="34" charset="0"/>
            </a:endParaRPr>
          </a:p>
        </p:txBody>
      </p:sp>
      <p:sp>
        <p:nvSpPr>
          <p:cNvPr id="33" name="Rectangle 32"/>
          <p:cNvSpPr/>
          <p:nvPr/>
        </p:nvSpPr>
        <p:spPr>
          <a:xfrm>
            <a:off x="4648200" y="2514600"/>
            <a:ext cx="4191000" cy="1676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4648200" y="2514600"/>
            <a:ext cx="2438400" cy="16764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086600" y="3124200"/>
            <a:ext cx="1752600" cy="553998"/>
          </a:xfrm>
          <a:prstGeom prst="rect">
            <a:avLst/>
          </a:prstGeom>
          <a:noFill/>
        </p:spPr>
        <p:txBody>
          <a:bodyPr wrap="square" rtlCol="0">
            <a:spAutoFit/>
          </a:bodyPr>
          <a:lstStyle/>
          <a:p>
            <a:pPr lvl="0" algn="ctr"/>
            <a:r>
              <a:rPr lang="en-US" sz="1500" b="1" smtClean="0">
                <a:solidFill>
                  <a:schemeClr val="bg1"/>
                </a:solidFill>
                <a:latin typeface=".VnAvant" pitchFamily="34" charset="0"/>
              </a:rPr>
              <a:t>Independence Day</a:t>
            </a:r>
            <a:endParaRPr lang="en-US" sz="1500">
              <a:solidFill>
                <a:schemeClr val="bg1"/>
              </a:solidFill>
              <a:latin typeface=".VnAvant"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7848600" cy="381000"/>
          </a:xfrm>
          <a:prstGeom prst="rect">
            <a:avLst/>
          </a:prstGeom>
          <a:noFill/>
        </p:spPr>
        <p:txBody>
          <a:bodyPr wrap="square" rtlCol="0">
            <a:spAutoFit/>
          </a:bodyPr>
          <a:lstStyle/>
          <a:p>
            <a:r>
              <a:rPr lang="en-US" b="1" dirty="0" smtClean="0">
                <a:latin typeface=".VnBook-Antiqua" pitchFamily="34" charset="0"/>
              </a:rPr>
              <a:t>Local communities or non-profit organizations for Family in Vietnam</a:t>
            </a:r>
            <a:endParaRPr lang="en-US" dirty="0">
              <a:latin typeface=".VnBook-Antiqua" pitchFamily="34" charset="0"/>
            </a:endParaRPr>
          </a:p>
        </p:txBody>
      </p:sp>
      <p:sp>
        <p:nvSpPr>
          <p:cNvPr id="2" name="Rectangle 1"/>
          <p:cNvSpPr/>
          <p:nvPr/>
        </p:nvSpPr>
        <p:spPr>
          <a:xfrm>
            <a:off x="304800" y="1143000"/>
            <a:ext cx="2590800" cy="2587752"/>
          </a:xfrm>
          <a:prstGeom prst="rect">
            <a:avLst/>
          </a:prstGeom>
          <a:blipFill dpi="0" rotWithShape="1">
            <a:blip r:embed="rId2">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00400" y="1171575"/>
            <a:ext cx="2590800" cy="2587752"/>
          </a:xfrm>
          <a:prstGeom prst="rect">
            <a:avLst/>
          </a:prstGeom>
          <a:blipFill dpi="0" rotWithShape="1">
            <a:blip r:embed="rId3">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0" y="1171575"/>
            <a:ext cx="2590800" cy="2587752"/>
          </a:xfrm>
          <a:prstGeom prst="rect">
            <a:avLst/>
          </a:prstGeom>
          <a:blipFill dpi="0" rotWithShape="1">
            <a:blip r:embed="rId4">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4800" y="3857625"/>
            <a:ext cx="2590800" cy="2587752"/>
          </a:xfrm>
          <a:prstGeom prst="rect">
            <a:avLst/>
          </a:prstGeom>
          <a:blipFill dpi="0" rotWithShape="1">
            <a:blip r:embed="rId5">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00400" y="3886200"/>
            <a:ext cx="2590800" cy="2587752"/>
          </a:xfrm>
          <a:prstGeom prst="rect">
            <a:avLst/>
          </a:prstGeom>
          <a:blipFill dpi="0" rotWithShape="1">
            <a:blip r:embed="rId6">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96000" y="3886200"/>
            <a:ext cx="2590800" cy="2587752"/>
          </a:xfrm>
          <a:prstGeom prst="rect">
            <a:avLst/>
          </a:prstGeom>
          <a:blipFill dpi="0" rotWithShape="1">
            <a:blip r:embed="rId7">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0" y="1109246"/>
            <a:ext cx="1371600" cy="338554"/>
          </a:xfrm>
          <a:prstGeom prst="rect">
            <a:avLst/>
          </a:prstGeom>
          <a:noFill/>
        </p:spPr>
        <p:txBody>
          <a:bodyPr wrap="square" rtlCol="0">
            <a:spAutoFit/>
          </a:bodyPr>
          <a:lstStyle/>
          <a:p>
            <a:pPr lvl="0" algn="ctr"/>
            <a:r>
              <a:rPr lang="en-US" sz="1600" b="1" dirty="0" smtClean="0">
                <a:solidFill>
                  <a:schemeClr val="bg1"/>
                </a:solidFill>
                <a:latin typeface="Garamond" pitchFamily="18" charset="0"/>
              </a:rPr>
              <a:t>KOTO </a:t>
            </a:r>
            <a:endParaRPr lang="en-US" sz="1600" b="1" dirty="0">
              <a:solidFill>
                <a:schemeClr val="bg1"/>
              </a:solidFill>
              <a:latin typeface="Garamond" pitchFamily="18" charset="0"/>
            </a:endParaRPr>
          </a:p>
        </p:txBody>
      </p:sp>
      <p:cxnSp>
        <p:nvCxnSpPr>
          <p:cNvPr id="13" name="Straight Connector 12"/>
          <p:cNvCxnSpPr/>
          <p:nvPr/>
        </p:nvCxnSpPr>
        <p:spPr>
          <a:xfrm flipV="1">
            <a:off x="381000" y="1447800"/>
            <a:ext cx="609600" cy="1"/>
          </a:xfrm>
          <a:prstGeom prst="line">
            <a:avLst/>
          </a:prstGeom>
          <a:ln>
            <a:solidFill>
              <a:schemeClr val="bg1">
                <a:lumMod val="85000"/>
              </a:schemeClr>
            </a:solidFill>
          </a:ln>
        </p:spPr>
        <p:style>
          <a:lnRef idx="3">
            <a:schemeClr val="accent6"/>
          </a:lnRef>
          <a:fillRef idx="0">
            <a:schemeClr val="accent6"/>
          </a:fillRef>
          <a:effectRef idx="2">
            <a:schemeClr val="accent6"/>
          </a:effectRef>
          <a:fontRef idx="minor">
            <a:schemeClr val="tx1"/>
          </a:fontRef>
        </p:style>
      </p:cxnSp>
      <p:sp>
        <p:nvSpPr>
          <p:cNvPr id="23" name="TextBox 22"/>
          <p:cNvSpPr txBox="1"/>
          <p:nvPr/>
        </p:nvSpPr>
        <p:spPr>
          <a:xfrm>
            <a:off x="3124200" y="1143000"/>
            <a:ext cx="2057400" cy="338554"/>
          </a:xfrm>
          <a:prstGeom prst="rect">
            <a:avLst/>
          </a:prstGeom>
          <a:noFill/>
        </p:spPr>
        <p:txBody>
          <a:bodyPr wrap="square" rtlCol="0">
            <a:spAutoFit/>
          </a:bodyPr>
          <a:lstStyle/>
          <a:p>
            <a:pPr lvl="0" algn="ctr"/>
            <a:r>
              <a:rPr lang="en-US" sz="1600" b="1" dirty="0" smtClean="0">
                <a:solidFill>
                  <a:schemeClr val="bg1"/>
                </a:solidFill>
                <a:latin typeface="Garamond" pitchFamily="18" charset="0"/>
              </a:rPr>
              <a:t>SOS Orphan Village</a:t>
            </a:r>
            <a:endParaRPr lang="en-US" sz="1600" b="1" dirty="0">
              <a:solidFill>
                <a:schemeClr val="bg1"/>
              </a:solidFill>
              <a:latin typeface="Garamond" pitchFamily="18" charset="0"/>
            </a:endParaRPr>
          </a:p>
        </p:txBody>
      </p:sp>
      <p:cxnSp>
        <p:nvCxnSpPr>
          <p:cNvPr id="24" name="Straight Connector 23"/>
          <p:cNvCxnSpPr/>
          <p:nvPr/>
        </p:nvCxnSpPr>
        <p:spPr>
          <a:xfrm>
            <a:off x="3276600" y="1447800"/>
            <a:ext cx="1752600" cy="0"/>
          </a:xfrm>
          <a:prstGeom prst="line">
            <a:avLst/>
          </a:prstGeom>
          <a:ln>
            <a:solidFill>
              <a:schemeClr val="bg1">
                <a:lumMod val="85000"/>
              </a:schemeClr>
            </a:solidFill>
          </a:ln>
        </p:spPr>
        <p:style>
          <a:lnRef idx="3">
            <a:schemeClr val="accent6"/>
          </a:lnRef>
          <a:fillRef idx="0">
            <a:schemeClr val="accent6"/>
          </a:fillRef>
          <a:effectRef idx="2">
            <a:schemeClr val="accent6"/>
          </a:effectRef>
          <a:fontRef idx="minor">
            <a:schemeClr val="tx1"/>
          </a:fontRef>
        </p:style>
      </p:cxnSp>
      <p:sp>
        <p:nvSpPr>
          <p:cNvPr id="33" name="TextBox 32"/>
          <p:cNvSpPr txBox="1"/>
          <p:nvPr/>
        </p:nvSpPr>
        <p:spPr>
          <a:xfrm>
            <a:off x="6019800" y="1143000"/>
            <a:ext cx="2209800" cy="338554"/>
          </a:xfrm>
          <a:prstGeom prst="rect">
            <a:avLst/>
          </a:prstGeom>
          <a:noFill/>
        </p:spPr>
        <p:txBody>
          <a:bodyPr wrap="square" rtlCol="0">
            <a:spAutoFit/>
          </a:bodyPr>
          <a:lstStyle/>
          <a:p>
            <a:pPr lvl="0" algn="ctr"/>
            <a:r>
              <a:rPr lang="en-US" sz="1600" b="1" dirty="0" smtClean="0">
                <a:solidFill>
                  <a:schemeClr val="bg1"/>
                </a:solidFill>
                <a:latin typeface="Garamond" pitchFamily="18" charset="0"/>
              </a:rPr>
              <a:t>Peace Children Village</a:t>
            </a:r>
            <a:endParaRPr lang="en-US" sz="1600" b="1" dirty="0">
              <a:solidFill>
                <a:schemeClr val="bg1"/>
              </a:solidFill>
              <a:latin typeface="Garamond" pitchFamily="18" charset="0"/>
            </a:endParaRPr>
          </a:p>
        </p:txBody>
      </p:sp>
      <p:cxnSp>
        <p:nvCxnSpPr>
          <p:cNvPr id="34" name="Straight Connector 33"/>
          <p:cNvCxnSpPr/>
          <p:nvPr/>
        </p:nvCxnSpPr>
        <p:spPr>
          <a:xfrm flipV="1">
            <a:off x="6172200" y="1447800"/>
            <a:ext cx="1981200" cy="14704"/>
          </a:xfrm>
          <a:prstGeom prst="line">
            <a:avLst/>
          </a:prstGeom>
          <a:ln>
            <a:solidFill>
              <a:schemeClr val="bg1">
                <a:lumMod val="85000"/>
              </a:schemeClr>
            </a:solidFill>
          </a:ln>
        </p:spPr>
        <p:style>
          <a:lnRef idx="3">
            <a:schemeClr val="accent6"/>
          </a:lnRef>
          <a:fillRef idx="0">
            <a:schemeClr val="accent6"/>
          </a:fillRef>
          <a:effectRef idx="2">
            <a:schemeClr val="accent6"/>
          </a:effectRef>
          <a:fontRef idx="minor">
            <a:schemeClr val="tx1"/>
          </a:fontRef>
        </p:style>
      </p:cxnSp>
      <p:sp>
        <p:nvSpPr>
          <p:cNvPr id="37" name="TextBox 36"/>
          <p:cNvSpPr txBox="1"/>
          <p:nvPr/>
        </p:nvSpPr>
        <p:spPr>
          <a:xfrm>
            <a:off x="228600" y="3810000"/>
            <a:ext cx="1371600" cy="338554"/>
          </a:xfrm>
          <a:prstGeom prst="rect">
            <a:avLst/>
          </a:prstGeom>
          <a:noFill/>
        </p:spPr>
        <p:txBody>
          <a:bodyPr wrap="square" rtlCol="0">
            <a:spAutoFit/>
          </a:bodyPr>
          <a:lstStyle/>
          <a:p>
            <a:pPr lvl="0" algn="ctr"/>
            <a:r>
              <a:rPr lang="en-US" sz="1600" b="1" dirty="0" smtClean="0">
                <a:solidFill>
                  <a:schemeClr val="bg1"/>
                </a:solidFill>
                <a:latin typeface="Garamond" pitchFamily="18" charset="0"/>
              </a:rPr>
              <a:t>Hope Center</a:t>
            </a:r>
            <a:endParaRPr lang="en-US" sz="1600" b="1" dirty="0">
              <a:solidFill>
                <a:schemeClr val="bg1"/>
              </a:solidFill>
              <a:latin typeface="Garamond" pitchFamily="18" charset="0"/>
            </a:endParaRPr>
          </a:p>
        </p:txBody>
      </p:sp>
      <p:cxnSp>
        <p:nvCxnSpPr>
          <p:cNvPr id="38" name="Straight Connector 37"/>
          <p:cNvCxnSpPr/>
          <p:nvPr/>
        </p:nvCxnSpPr>
        <p:spPr>
          <a:xfrm>
            <a:off x="342900" y="4114800"/>
            <a:ext cx="1143000" cy="9524"/>
          </a:xfrm>
          <a:prstGeom prst="line">
            <a:avLst/>
          </a:prstGeom>
          <a:ln>
            <a:solidFill>
              <a:schemeClr val="bg1">
                <a:lumMod val="85000"/>
              </a:schemeClr>
            </a:solidFill>
          </a:ln>
        </p:spPr>
        <p:style>
          <a:lnRef idx="3">
            <a:schemeClr val="accent6"/>
          </a:lnRef>
          <a:fillRef idx="0">
            <a:schemeClr val="accent6"/>
          </a:fillRef>
          <a:effectRef idx="2">
            <a:schemeClr val="accent6"/>
          </a:effectRef>
          <a:fontRef idx="minor">
            <a:schemeClr val="tx1"/>
          </a:fontRef>
        </p:style>
      </p:cxnSp>
      <p:sp>
        <p:nvSpPr>
          <p:cNvPr id="47" name="TextBox 46"/>
          <p:cNvSpPr txBox="1"/>
          <p:nvPr/>
        </p:nvSpPr>
        <p:spPr>
          <a:xfrm>
            <a:off x="3124200" y="3810000"/>
            <a:ext cx="2362200" cy="338554"/>
          </a:xfrm>
          <a:prstGeom prst="rect">
            <a:avLst/>
          </a:prstGeom>
          <a:noFill/>
        </p:spPr>
        <p:txBody>
          <a:bodyPr wrap="square" rtlCol="0">
            <a:spAutoFit/>
          </a:bodyPr>
          <a:lstStyle/>
          <a:p>
            <a:pPr lvl="0" algn="ctr"/>
            <a:r>
              <a:rPr lang="en-US" sz="1600" b="1" dirty="0" smtClean="0">
                <a:solidFill>
                  <a:schemeClr val="bg1"/>
                </a:solidFill>
                <a:latin typeface="Garamond" pitchFamily="18" charset="0"/>
              </a:rPr>
              <a:t>Visually Impaired Pupils</a:t>
            </a:r>
            <a:endParaRPr lang="en-US" sz="1600" b="1" dirty="0">
              <a:solidFill>
                <a:schemeClr val="bg1"/>
              </a:solidFill>
              <a:latin typeface="Garamond" pitchFamily="18" charset="0"/>
            </a:endParaRPr>
          </a:p>
        </p:txBody>
      </p:sp>
      <p:sp>
        <p:nvSpPr>
          <p:cNvPr id="48" name="TextBox 47"/>
          <p:cNvSpPr txBox="1"/>
          <p:nvPr/>
        </p:nvSpPr>
        <p:spPr>
          <a:xfrm>
            <a:off x="6019800" y="3886200"/>
            <a:ext cx="2057400" cy="338554"/>
          </a:xfrm>
          <a:prstGeom prst="rect">
            <a:avLst/>
          </a:prstGeom>
          <a:noFill/>
        </p:spPr>
        <p:txBody>
          <a:bodyPr wrap="square" rtlCol="0">
            <a:spAutoFit/>
          </a:bodyPr>
          <a:lstStyle/>
          <a:p>
            <a:pPr algn="ctr"/>
            <a:r>
              <a:rPr lang="en-US" sz="1600" b="1" dirty="0">
                <a:solidFill>
                  <a:schemeClr val="bg1"/>
                </a:solidFill>
                <a:latin typeface="Garamond" pitchFamily="18" charset="0"/>
              </a:rPr>
              <a:t>XQ hand </a:t>
            </a:r>
            <a:r>
              <a:rPr lang="en-US" sz="1600" b="1" dirty="0" smtClean="0">
                <a:solidFill>
                  <a:schemeClr val="bg1"/>
                </a:solidFill>
                <a:latin typeface="Garamond" pitchFamily="18" charset="0"/>
              </a:rPr>
              <a:t>embroidery</a:t>
            </a:r>
            <a:endParaRPr lang="en-US" sz="1600" b="1" dirty="0">
              <a:solidFill>
                <a:schemeClr val="bg1"/>
              </a:solidFill>
              <a:latin typeface="Garamond" pitchFamily="18" charset="0"/>
            </a:endParaRPr>
          </a:p>
        </p:txBody>
      </p:sp>
      <p:sp>
        <p:nvSpPr>
          <p:cNvPr id="50" name="TextBox 49"/>
          <p:cNvSpPr txBox="1"/>
          <p:nvPr/>
        </p:nvSpPr>
        <p:spPr>
          <a:xfrm>
            <a:off x="3124200" y="6261556"/>
            <a:ext cx="1905000" cy="261610"/>
          </a:xfrm>
          <a:prstGeom prst="rect">
            <a:avLst/>
          </a:prstGeom>
          <a:noFill/>
        </p:spPr>
        <p:txBody>
          <a:bodyPr wrap="square" rtlCol="0">
            <a:spAutoFit/>
          </a:bodyPr>
          <a:lstStyle/>
          <a:p>
            <a:pPr lvl="0" algn="ctr"/>
            <a:r>
              <a:rPr lang="en-US" sz="1100" b="1" dirty="0" smtClean="0">
                <a:solidFill>
                  <a:schemeClr val="bg1"/>
                </a:solidFill>
                <a:latin typeface="Adobe Kaiti Std R" panose="02020400000000000000" pitchFamily="18" charset="-128"/>
                <a:ea typeface="Adobe Kaiti Std R" panose="02020400000000000000" pitchFamily="18" charset="-128"/>
              </a:rPr>
              <a:t>Nguyen </a:t>
            </a:r>
            <a:r>
              <a:rPr lang="en-US" sz="1100" b="1" dirty="0" err="1" smtClean="0">
                <a:solidFill>
                  <a:schemeClr val="bg1"/>
                </a:solidFill>
                <a:latin typeface="Adobe Kaiti Std R" panose="02020400000000000000" pitchFamily="18" charset="-128"/>
                <a:ea typeface="Adobe Kaiti Std R" panose="02020400000000000000" pitchFamily="18" charset="-128"/>
              </a:rPr>
              <a:t>Dinh</a:t>
            </a:r>
            <a:r>
              <a:rPr lang="en-US" sz="1100" b="1" dirty="0" smtClean="0">
                <a:solidFill>
                  <a:schemeClr val="bg1"/>
                </a:solidFill>
                <a:latin typeface="Adobe Kaiti Std R" panose="02020400000000000000" pitchFamily="18" charset="-128"/>
                <a:ea typeface="Adobe Kaiti Std R" panose="02020400000000000000" pitchFamily="18" charset="-128"/>
              </a:rPr>
              <a:t> </a:t>
            </a:r>
            <a:r>
              <a:rPr lang="en-US" sz="1100" b="1" dirty="0" err="1" smtClean="0">
                <a:solidFill>
                  <a:schemeClr val="bg1"/>
                </a:solidFill>
                <a:latin typeface="Adobe Kaiti Std R" panose="02020400000000000000" pitchFamily="18" charset="-128"/>
                <a:ea typeface="Adobe Kaiti Std R" panose="02020400000000000000" pitchFamily="18" charset="-128"/>
              </a:rPr>
              <a:t>Chieu</a:t>
            </a:r>
            <a:r>
              <a:rPr lang="en-US" sz="1100" b="1" dirty="0" smtClean="0">
                <a:solidFill>
                  <a:schemeClr val="bg1"/>
                </a:solidFill>
                <a:latin typeface="Adobe Kaiti Std R" panose="02020400000000000000" pitchFamily="18" charset="-128"/>
                <a:ea typeface="Adobe Kaiti Std R" panose="02020400000000000000" pitchFamily="18" charset="-128"/>
              </a:rPr>
              <a:t> School</a:t>
            </a:r>
            <a:endParaRPr lang="en-US" sz="1100" b="1" dirty="0">
              <a:solidFill>
                <a:schemeClr val="bg1"/>
              </a:solidFill>
              <a:latin typeface="Adobe Kaiti Std R" panose="02020400000000000000" pitchFamily="18" charset="-128"/>
              <a:ea typeface="Adobe Kaiti Std R" panose="02020400000000000000" pitchFamily="18" charset="-128"/>
            </a:endParaRPr>
          </a:p>
        </p:txBody>
      </p:sp>
      <p:cxnSp>
        <p:nvCxnSpPr>
          <p:cNvPr id="51" name="Straight Connector 50"/>
          <p:cNvCxnSpPr/>
          <p:nvPr/>
        </p:nvCxnSpPr>
        <p:spPr>
          <a:xfrm flipV="1">
            <a:off x="6134100" y="4191000"/>
            <a:ext cx="1866900" cy="2"/>
          </a:xfrm>
          <a:prstGeom prst="line">
            <a:avLst/>
          </a:prstGeom>
          <a:ln>
            <a:solidFill>
              <a:schemeClr val="bg1">
                <a:lumMod val="85000"/>
              </a:schemeClr>
            </a:solidFill>
          </a:ln>
        </p:spPr>
        <p:style>
          <a:lnRef idx="3">
            <a:schemeClr val="accent6"/>
          </a:lnRef>
          <a:fillRef idx="0">
            <a:schemeClr val="accent6"/>
          </a:fillRef>
          <a:effectRef idx="2">
            <a:schemeClr val="accent6"/>
          </a:effectRef>
          <a:fontRef idx="minor">
            <a:schemeClr val="tx1"/>
          </a:fontRef>
        </p:style>
      </p:cxnSp>
      <p:cxnSp>
        <p:nvCxnSpPr>
          <p:cNvPr id="56" name="Straight Connector 55"/>
          <p:cNvCxnSpPr/>
          <p:nvPr/>
        </p:nvCxnSpPr>
        <p:spPr>
          <a:xfrm flipV="1">
            <a:off x="3276600" y="4124324"/>
            <a:ext cx="2133600" cy="2"/>
          </a:xfrm>
          <a:prstGeom prst="line">
            <a:avLst/>
          </a:prstGeom>
          <a:ln>
            <a:solidFill>
              <a:schemeClr val="bg1">
                <a:lumMod val="85000"/>
              </a:schemeClr>
            </a:solidFill>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4800600" cy="381000"/>
          </a:xfrm>
          <a:prstGeom prst="rect">
            <a:avLst/>
          </a:prstGeom>
          <a:noFill/>
        </p:spPr>
        <p:txBody>
          <a:bodyPr wrap="square" rtlCol="0">
            <a:spAutoFit/>
          </a:bodyPr>
          <a:lstStyle/>
          <a:p>
            <a:r>
              <a:rPr lang="en-US" b="1" dirty="0">
                <a:latin typeface=".VnBook-Antiqua" pitchFamily="34" charset="0"/>
              </a:rPr>
              <a:t>Most common questions Families Ask Us</a:t>
            </a:r>
            <a:endParaRPr lang="en-US" dirty="0">
              <a:latin typeface=".VnBook-Antiqua" pitchFamily="34" charset="0"/>
            </a:endParaRPr>
          </a:p>
        </p:txBody>
      </p:sp>
      <p:sp>
        <p:nvSpPr>
          <p:cNvPr id="10" name="TextBox 9"/>
          <p:cNvSpPr txBox="1"/>
          <p:nvPr/>
        </p:nvSpPr>
        <p:spPr>
          <a:xfrm>
            <a:off x="0" y="1171575"/>
            <a:ext cx="1371600" cy="338554"/>
          </a:xfrm>
          <a:prstGeom prst="rect">
            <a:avLst/>
          </a:prstGeom>
          <a:noFill/>
        </p:spPr>
        <p:txBody>
          <a:bodyPr wrap="square" rtlCol="0">
            <a:spAutoFit/>
          </a:bodyPr>
          <a:lstStyle/>
          <a:p>
            <a:pPr lvl="0" algn="ctr"/>
            <a:r>
              <a:rPr lang="en-US" sz="1600" dirty="0" smtClean="0">
                <a:solidFill>
                  <a:schemeClr val="bg1"/>
                </a:solidFill>
                <a:latin typeface="Adobe Caslon Pro Bold" panose="0205070206050A020403" pitchFamily="18" charset="0"/>
              </a:rPr>
              <a:t>KOTO </a:t>
            </a:r>
            <a:endParaRPr lang="en-US" sz="1600" dirty="0">
              <a:solidFill>
                <a:schemeClr val="bg1"/>
              </a:solidFill>
              <a:latin typeface="Adobe Caslon Pro Bold" panose="0205070206050A020403"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34000" y="228600"/>
            <a:ext cx="3568555" cy="2015090"/>
          </a:xfrm>
          <a:prstGeom prst="rect">
            <a:avLst/>
          </a:prstGeom>
        </p:spPr>
      </p:pic>
      <p:sp>
        <p:nvSpPr>
          <p:cNvPr id="25" name="TextBox 24"/>
          <p:cNvSpPr txBox="1"/>
          <p:nvPr/>
        </p:nvSpPr>
        <p:spPr>
          <a:xfrm>
            <a:off x="228600" y="638174"/>
            <a:ext cx="5181600" cy="369332"/>
          </a:xfrm>
          <a:prstGeom prst="rect">
            <a:avLst/>
          </a:prstGeom>
          <a:noFill/>
        </p:spPr>
        <p:txBody>
          <a:bodyPr wrap="square" rtlCol="0">
            <a:spAutoFit/>
          </a:bodyPr>
          <a:lstStyle/>
          <a:p>
            <a:pPr lvl="0"/>
            <a:r>
              <a:rPr lang="en-US" b="1" i="1" dirty="0">
                <a:latin typeface="Aparajita" pitchFamily="34" charset="0"/>
                <a:cs typeface="Aparajita" pitchFamily="34" charset="0"/>
              </a:rPr>
              <a:t>Are particular outdoor activities safe for children?</a:t>
            </a:r>
            <a:endParaRPr lang="en-US" dirty="0">
              <a:latin typeface="Aparajita" pitchFamily="34" charset="0"/>
              <a:cs typeface="Aparajita" pitchFamily="34" charset="0"/>
            </a:endParaRPr>
          </a:p>
        </p:txBody>
      </p:sp>
      <p:sp>
        <p:nvSpPr>
          <p:cNvPr id="26" name="TextBox 25"/>
          <p:cNvSpPr txBox="1"/>
          <p:nvPr/>
        </p:nvSpPr>
        <p:spPr>
          <a:xfrm>
            <a:off x="228600" y="942626"/>
            <a:ext cx="4495800" cy="646331"/>
          </a:xfrm>
          <a:prstGeom prst="rect">
            <a:avLst/>
          </a:prstGeom>
          <a:noFill/>
        </p:spPr>
        <p:txBody>
          <a:bodyPr wrap="square" rtlCol="0">
            <a:spAutoFit/>
          </a:bodyPr>
          <a:lstStyle/>
          <a:p>
            <a:pPr algn="just"/>
            <a:r>
              <a:rPr lang="en-US" sz="1200" dirty="0">
                <a:latin typeface=".VnArial Narrow" pitchFamily="34" charset="0"/>
              </a:rPr>
              <a:t>Yes, those activities are suitable for children and operated with extreme care. Our tour guide will offer help to ensure your children's safety. First aid kids are prepared just in case.</a:t>
            </a:r>
            <a:endParaRPr lang="en-US" sz="1200" dirty="0" smtClean="0">
              <a:latin typeface=".VnArial Narrow" pitchFamily="34" charset="0"/>
            </a:endParaRPr>
          </a:p>
        </p:txBody>
      </p:sp>
      <p:sp>
        <p:nvSpPr>
          <p:cNvPr id="27" name="TextBox 26"/>
          <p:cNvSpPr txBox="1"/>
          <p:nvPr/>
        </p:nvSpPr>
        <p:spPr>
          <a:xfrm>
            <a:off x="228600" y="1598831"/>
            <a:ext cx="5181600" cy="369332"/>
          </a:xfrm>
          <a:prstGeom prst="rect">
            <a:avLst/>
          </a:prstGeom>
          <a:noFill/>
        </p:spPr>
        <p:txBody>
          <a:bodyPr wrap="square" rtlCol="0">
            <a:spAutoFit/>
          </a:bodyPr>
          <a:lstStyle/>
          <a:p>
            <a:pPr lvl="0"/>
            <a:r>
              <a:rPr lang="en-US" b="1" i="1" dirty="0">
                <a:latin typeface="Aparajita" pitchFamily="34" charset="0"/>
                <a:cs typeface="Aparajita" pitchFamily="34" charset="0"/>
              </a:rPr>
              <a:t>Will my children like food?</a:t>
            </a:r>
            <a:endParaRPr lang="en-US" dirty="0">
              <a:latin typeface="Aparajita" pitchFamily="34" charset="0"/>
              <a:cs typeface="Aparajita" pitchFamily="34" charset="0"/>
            </a:endParaRPr>
          </a:p>
        </p:txBody>
      </p:sp>
      <p:sp>
        <p:nvSpPr>
          <p:cNvPr id="28" name="TextBox 27"/>
          <p:cNvSpPr txBox="1"/>
          <p:nvPr/>
        </p:nvSpPr>
        <p:spPr>
          <a:xfrm>
            <a:off x="228600" y="1864834"/>
            <a:ext cx="4495800" cy="1015663"/>
          </a:xfrm>
          <a:prstGeom prst="rect">
            <a:avLst/>
          </a:prstGeom>
          <a:noFill/>
        </p:spPr>
        <p:txBody>
          <a:bodyPr wrap="square" rtlCol="0">
            <a:spAutoFit/>
          </a:bodyPr>
          <a:lstStyle/>
          <a:p>
            <a:pPr algn="just"/>
            <a:r>
              <a:rPr lang="en-US" sz="1200" dirty="0">
                <a:latin typeface=".VnArial Narrow" pitchFamily="34" charset="0"/>
              </a:rPr>
              <a:t>There is an enormous variety of food available in Vietnam, including Western food, fast food, vegetarian food and seafood. It is almost certain that there will be dishes your children like to eat. Our guides are experienced in helping select dishes they will like.</a:t>
            </a:r>
            <a:endParaRPr lang="en-US" sz="1200" dirty="0" smtClean="0">
              <a:latin typeface=".VnArial Narrow" pitchFamily="34" charset="0"/>
            </a:endParaRPr>
          </a:p>
        </p:txBody>
      </p:sp>
      <p:sp>
        <p:nvSpPr>
          <p:cNvPr id="29" name="TextBox 28"/>
          <p:cNvSpPr txBox="1"/>
          <p:nvPr/>
        </p:nvSpPr>
        <p:spPr>
          <a:xfrm>
            <a:off x="228600" y="2743200"/>
            <a:ext cx="5181600" cy="369332"/>
          </a:xfrm>
          <a:prstGeom prst="rect">
            <a:avLst/>
          </a:prstGeom>
          <a:noFill/>
        </p:spPr>
        <p:txBody>
          <a:bodyPr wrap="square" rtlCol="0">
            <a:spAutoFit/>
          </a:bodyPr>
          <a:lstStyle/>
          <a:p>
            <a:pPr lvl="0"/>
            <a:r>
              <a:rPr lang="en-US" b="1" i="1" dirty="0">
                <a:latin typeface="Aparajita" pitchFamily="34" charset="0"/>
                <a:cs typeface="Aparajita" pitchFamily="34" charset="0"/>
              </a:rPr>
              <a:t>What's the accommodation like?</a:t>
            </a:r>
            <a:endParaRPr lang="en-US" dirty="0">
              <a:latin typeface="Aparajita" pitchFamily="34" charset="0"/>
              <a:cs typeface="Aparajita" pitchFamily="34" charset="0"/>
            </a:endParaRPr>
          </a:p>
        </p:txBody>
      </p:sp>
      <p:sp>
        <p:nvSpPr>
          <p:cNvPr id="30" name="TextBox 29"/>
          <p:cNvSpPr txBox="1"/>
          <p:nvPr/>
        </p:nvSpPr>
        <p:spPr>
          <a:xfrm>
            <a:off x="228600" y="2971800"/>
            <a:ext cx="4495800" cy="1015663"/>
          </a:xfrm>
          <a:prstGeom prst="rect">
            <a:avLst/>
          </a:prstGeom>
          <a:noFill/>
        </p:spPr>
        <p:txBody>
          <a:bodyPr wrap="square" rtlCol="0">
            <a:spAutoFit/>
          </a:bodyPr>
          <a:lstStyle/>
          <a:p>
            <a:pPr algn="just"/>
            <a:r>
              <a:rPr lang="en-US" sz="1200" dirty="0">
                <a:latin typeface=".VnArial Narrow" pitchFamily="34" charset="0"/>
              </a:rPr>
              <a:t>To ensure you enjoy good rest during the holiday, we carefully select family-friendly hotels, taking into consideration factors like Trip Advisor reviews, our previous customer feedback, location, availability of swimming pool and inter-connecting rooms, etc.</a:t>
            </a:r>
            <a:endParaRPr lang="en-US" sz="1200" dirty="0" smtClean="0">
              <a:latin typeface=".VnArial Narrow" pitchFamily="34" charset="0"/>
            </a:endParaRPr>
          </a:p>
        </p:txBody>
      </p:sp>
      <p:sp>
        <p:nvSpPr>
          <p:cNvPr id="31" name="TextBox 30"/>
          <p:cNvSpPr txBox="1"/>
          <p:nvPr/>
        </p:nvSpPr>
        <p:spPr>
          <a:xfrm>
            <a:off x="238125" y="3852446"/>
            <a:ext cx="5181600" cy="369332"/>
          </a:xfrm>
          <a:prstGeom prst="rect">
            <a:avLst/>
          </a:prstGeom>
          <a:noFill/>
        </p:spPr>
        <p:txBody>
          <a:bodyPr wrap="square" rtlCol="0">
            <a:spAutoFit/>
          </a:bodyPr>
          <a:lstStyle/>
          <a:p>
            <a:pPr lvl="0"/>
            <a:r>
              <a:rPr lang="en-US" b="1" i="1" dirty="0">
                <a:latin typeface="Aparajita" pitchFamily="34" charset="0"/>
                <a:cs typeface="Aparajita" pitchFamily="34" charset="0"/>
              </a:rPr>
              <a:t>What is the best time for joining your family tours?</a:t>
            </a:r>
            <a:endParaRPr lang="en-US" dirty="0">
              <a:latin typeface="Aparajita" pitchFamily="34" charset="0"/>
              <a:cs typeface="Aparajita" pitchFamily="34" charset="0"/>
            </a:endParaRPr>
          </a:p>
        </p:txBody>
      </p:sp>
      <p:sp>
        <p:nvSpPr>
          <p:cNvPr id="32" name="TextBox 31"/>
          <p:cNvSpPr txBox="1"/>
          <p:nvPr/>
        </p:nvSpPr>
        <p:spPr>
          <a:xfrm>
            <a:off x="228600" y="4114800"/>
            <a:ext cx="4495800" cy="830997"/>
          </a:xfrm>
          <a:prstGeom prst="rect">
            <a:avLst/>
          </a:prstGeom>
          <a:noFill/>
        </p:spPr>
        <p:txBody>
          <a:bodyPr wrap="square" rtlCol="0">
            <a:spAutoFit/>
          </a:bodyPr>
          <a:lstStyle/>
          <a:p>
            <a:pPr algn="just"/>
            <a:r>
              <a:rPr lang="en-US" sz="1200" dirty="0">
                <a:latin typeface=".VnArial Narrow" pitchFamily="34" charset="0"/>
              </a:rPr>
              <a:t>There is no restriction or set departure dates, you select the dates that work best for you. The weather will be decent from March to November. We can offer private customized tours based on your plan.</a:t>
            </a:r>
            <a:endParaRPr lang="en-US" sz="1200" dirty="0" smtClean="0">
              <a:latin typeface=".VnArial Narrow" pitchFamily="34" charset="0"/>
            </a:endParaRPr>
          </a:p>
        </p:txBody>
      </p:sp>
      <p:sp>
        <p:nvSpPr>
          <p:cNvPr id="35" name="TextBox 34"/>
          <p:cNvSpPr txBox="1"/>
          <p:nvPr/>
        </p:nvSpPr>
        <p:spPr>
          <a:xfrm>
            <a:off x="238124" y="4800600"/>
            <a:ext cx="5934075" cy="369332"/>
          </a:xfrm>
          <a:prstGeom prst="rect">
            <a:avLst/>
          </a:prstGeom>
          <a:noFill/>
        </p:spPr>
        <p:txBody>
          <a:bodyPr wrap="square" rtlCol="0">
            <a:spAutoFit/>
          </a:bodyPr>
          <a:lstStyle/>
          <a:p>
            <a:pPr lvl="0"/>
            <a:r>
              <a:rPr lang="en-US" b="1" i="1" dirty="0">
                <a:latin typeface="Aparajita" pitchFamily="34" charset="0"/>
                <a:cs typeface="Aparajita" pitchFamily="34" charset="0"/>
              </a:rPr>
              <a:t>I have a large family, can you offer me some discount?</a:t>
            </a:r>
            <a:endParaRPr lang="en-US" dirty="0">
              <a:latin typeface="Aparajita" pitchFamily="34" charset="0"/>
              <a:cs typeface="Aparajita" pitchFamily="34" charset="0"/>
            </a:endParaRPr>
          </a:p>
        </p:txBody>
      </p:sp>
      <p:sp>
        <p:nvSpPr>
          <p:cNvPr id="36" name="TextBox 35"/>
          <p:cNvSpPr txBox="1"/>
          <p:nvPr/>
        </p:nvSpPr>
        <p:spPr>
          <a:xfrm>
            <a:off x="238125" y="5105400"/>
            <a:ext cx="4495800" cy="646331"/>
          </a:xfrm>
          <a:prstGeom prst="rect">
            <a:avLst/>
          </a:prstGeom>
          <a:noFill/>
        </p:spPr>
        <p:txBody>
          <a:bodyPr wrap="square" rtlCol="0">
            <a:spAutoFit/>
          </a:bodyPr>
          <a:lstStyle/>
          <a:p>
            <a:pPr algn="just"/>
            <a:r>
              <a:rPr lang="en-US" sz="1200" dirty="0">
                <a:latin typeface=".VnArial Narrow" pitchFamily="34" charset="0"/>
              </a:rPr>
              <a:t>Sure! The more people in the group, the lower the price per person. It is a good opportunity to invite your relatives to get this offer. </a:t>
            </a:r>
            <a:endParaRPr lang="en-US" sz="1200" dirty="0" smtClean="0">
              <a:latin typeface=".VnArial Narrow" pitchFamily="34" charset="0"/>
            </a:endParaRPr>
          </a:p>
        </p:txBody>
      </p:sp>
    </p:spTree>
    <p:extLst>
      <p:ext uri="{BB962C8B-B14F-4D97-AF65-F5344CB8AC3E}">
        <p14:creationId xmlns:p14="http://schemas.microsoft.com/office/powerpoint/2010/main" xmlns="" val="2467379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6629400" cy="369332"/>
          </a:xfrm>
          <a:prstGeom prst="rect">
            <a:avLst/>
          </a:prstGeom>
          <a:noFill/>
        </p:spPr>
        <p:txBody>
          <a:bodyPr wrap="square" rtlCol="0">
            <a:spAutoFit/>
          </a:bodyPr>
          <a:lstStyle/>
          <a:p>
            <a:r>
              <a:rPr lang="en-US" b="1" dirty="0">
                <a:latin typeface=".VnBook-Antiqua" pitchFamily="34" charset="0"/>
              </a:rPr>
              <a:t>Awesome feedbacks from other families visiting Vietnam</a:t>
            </a:r>
            <a:endParaRPr lang="en-US" dirty="0">
              <a:latin typeface=".VnBook-Antiqua"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799" y="626507"/>
            <a:ext cx="7811639" cy="5393293"/>
          </a:xfrm>
          <a:prstGeom prst="rect">
            <a:avLst/>
          </a:prstGeom>
        </p:spPr>
      </p:pic>
    </p:spTree>
    <p:extLst>
      <p:ext uri="{BB962C8B-B14F-4D97-AF65-F5344CB8AC3E}">
        <p14:creationId xmlns:p14="http://schemas.microsoft.com/office/powerpoint/2010/main" xmlns="" val="4232209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4114800" cy="369332"/>
          </a:xfrm>
          <a:prstGeom prst="rect">
            <a:avLst/>
          </a:prstGeom>
          <a:noFill/>
        </p:spPr>
        <p:txBody>
          <a:bodyPr wrap="square" rtlCol="0">
            <a:spAutoFit/>
          </a:bodyPr>
          <a:lstStyle/>
          <a:p>
            <a:r>
              <a:rPr lang="en-US" b="1" dirty="0">
                <a:latin typeface=".VnBook-Antiqua" pitchFamily="34" charset="0"/>
              </a:rPr>
              <a:t>When to visit Vietnam with Kids</a:t>
            </a:r>
            <a:endParaRPr lang="en-US" dirty="0">
              <a:latin typeface=".VnBook-Antiqua" pitchFamily="34" charset="0"/>
            </a:endParaRPr>
          </a:p>
        </p:txBody>
      </p:sp>
      <p:sp>
        <p:nvSpPr>
          <p:cNvPr id="6" name="Rectangle 5"/>
          <p:cNvSpPr/>
          <p:nvPr/>
        </p:nvSpPr>
        <p:spPr>
          <a:xfrm>
            <a:off x="381000" y="914400"/>
            <a:ext cx="2514600" cy="3810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52800" y="914400"/>
            <a:ext cx="2514600" cy="3810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24600" y="914400"/>
            <a:ext cx="2514600" cy="381000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1000" y="4818980"/>
            <a:ext cx="2514600" cy="1954381"/>
          </a:xfrm>
          <a:prstGeom prst="rect">
            <a:avLst/>
          </a:prstGeom>
          <a:noFill/>
        </p:spPr>
        <p:txBody>
          <a:bodyPr wrap="square" rtlCol="0">
            <a:spAutoFit/>
          </a:bodyPr>
          <a:lstStyle/>
          <a:p>
            <a:pPr algn="ctr"/>
            <a:r>
              <a:rPr lang="en-US" sz="1100" dirty="0" smtClean="0">
                <a:latin typeface=".VnArial Narrow" pitchFamily="34" charset="0"/>
              </a:rPr>
              <a:t>Northern areas are good to visit year-round, but keep in mind that winters are rather cold especially in the mountainous regions such as </a:t>
            </a:r>
            <a:r>
              <a:rPr lang="en-US" sz="1100" dirty="0" err="1" smtClean="0">
                <a:latin typeface=".VnArial Narrow" pitchFamily="34" charset="0"/>
              </a:rPr>
              <a:t>Sapa</a:t>
            </a:r>
            <a:r>
              <a:rPr lang="en-US" sz="1100" dirty="0" smtClean="0">
                <a:latin typeface=".VnArial Narrow" pitchFamily="34" charset="0"/>
              </a:rPr>
              <a:t> &amp; Ha </a:t>
            </a:r>
            <a:r>
              <a:rPr lang="en-US" sz="1100" dirty="0" err="1" smtClean="0">
                <a:latin typeface=".VnArial Narrow" pitchFamily="34" charset="0"/>
              </a:rPr>
              <a:t>Giang</a:t>
            </a:r>
            <a:r>
              <a:rPr lang="en-US" sz="1100" dirty="0" smtClean="0">
                <a:latin typeface=".VnArial Narrow" pitchFamily="34" charset="0"/>
              </a:rPr>
              <a:t>, summers are quite hot and have high humidity, remember to bring your jackets, sunscreen &amp; a hat to protect you and your kids from the sun. From May to September, please be aware this is the rainy season, landslides on the roads to both </a:t>
            </a:r>
            <a:r>
              <a:rPr lang="en-US" sz="1100" dirty="0" err="1" smtClean="0">
                <a:latin typeface=".VnArial Narrow" pitchFamily="34" charset="0"/>
              </a:rPr>
              <a:t>Sapa</a:t>
            </a:r>
            <a:r>
              <a:rPr lang="en-US" sz="1100" dirty="0" smtClean="0">
                <a:latin typeface=".VnArial Narrow" pitchFamily="34" charset="0"/>
              </a:rPr>
              <a:t> &amp; Ha </a:t>
            </a:r>
            <a:r>
              <a:rPr lang="en-US" sz="1100" dirty="0" err="1" smtClean="0">
                <a:latin typeface=".VnArial Narrow" pitchFamily="34" charset="0"/>
              </a:rPr>
              <a:t>Giang</a:t>
            </a:r>
            <a:r>
              <a:rPr lang="en-US" sz="1100" dirty="0" smtClean="0">
                <a:latin typeface=".VnArial Narrow" pitchFamily="34" charset="0"/>
              </a:rPr>
              <a:t> frequently happen &amp; easily lead to accidents.</a:t>
            </a:r>
            <a:endParaRPr lang="en-US" sz="1100" dirty="0">
              <a:latin typeface=".VnArial Narrow" pitchFamily="34" charset="0"/>
            </a:endParaRPr>
          </a:p>
        </p:txBody>
      </p:sp>
      <p:sp>
        <p:nvSpPr>
          <p:cNvPr id="10" name="TextBox 9"/>
          <p:cNvSpPr txBox="1"/>
          <p:nvPr/>
        </p:nvSpPr>
        <p:spPr>
          <a:xfrm>
            <a:off x="3352800" y="4827419"/>
            <a:ext cx="2514600" cy="1277273"/>
          </a:xfrm>
          <a:prstGeom prst="rect">
            <a:avLst/>
          </a:prstGeom>
          <a:noFill/>
        </p:spPr>
        <p:txBody>
          <a:bodyPr wrap="square" rtlCol="0">
            <a:spAutoFit/>
          </a:bodyPr>
          <a:lstStyle/>
          <a:p>
            <a:pPr algn="ctr"/>
            <a:r>
              <a:rPr lang="en-US" sz="1100" dirty="0" smtClean="0">
                <a:latin typeface=".VnArial Narrow" pitchFamily="34" charset="0"/>
              </a:rPr>
              <a:t>In general, the best time for Family with Kids visiting Vietnam is Springs which lasts from February to April &amp; Autumns from August to October. In these months, the temperatures are general pleasant &amp; rainfall is lighter. You still can travel to central parts in summers but do not forget to bring sunscreen with you.</a:t>
            </a:r>
            <a:endParaRPr lang="en-US" sz="1100" dirty="0">
              <a:latin typeface=".VnArial Narrow" pitchFamily="34" charset="0"/>
            </a:endParaRPr>
          </a:p>
        </p:txBody>
      </p:sp>
      <p:sp>
        <p:nvSpPr>
          <p:cNvPr id="11" name="TextBox 10"/>
          <p:cNvSpPr txBox="1"/>
          <p:nvPr/>
        </p:nvSpPr>
        <p:spPr>
          <a:xfrm>
            <a:off x="6324600" y="4827419"/>
            <a:ext cx="2514600" cy="1107996"/>
          </a:xfrm>
          <a:prstGeom prst="rect">
            <a:avLst/>
          </a:prstGeom>
          <a:noFill/>
        </p:spPr>
        <p:txBody>
          <a:bodyPr wrap="square" rtlCol="0">
            <a:spAutoFit/>
          </a:bodyPr>
          <a:lstStyle/>
          <a:p>
            <a:pPr algn="ctr"/>
            <a:r>
              <a:rPr lang="en-US" sz="1100" dirty="0" smtClean="0">
                <a:latin typeface=".VnArial Narrow" pitchFamily="34" charset="0"/>
              </a:rPr>
              <a:t>There are two main seasons which are Wet Season (May to October) &amp; Dry Season (November to April) in the Southern regions. As the rains are usually short &amp; won't affect your excursion, you can visit and witness the beauty of this region on any day of the year.</a:t>
            </a:r>
            <a:endParaRPr lang="en-US" sz="1100" dirty="0">
              <a:latin typeface=".VnArial Narrow" pitchFamily="34" charset="0"/>
            </a:endParaRPr>
          </a:p>
        </p:txBody>
      </p:sp>
      <p:sp>
        <p:nvSpPr>
          <p:cNvPr id="12" name="TextBox 11"/>
          <p:cNvSpPr txBox="1"/>
          <p:nvPr/>
        </p:nvSpPr>
        <p:spPr>
          <a:xfrm>
            <a:off x="838200" y="3616404"/>
            <a:ext cx="1676400" cy="1107996"/>
          </a:xfrm>
          <a:prstGeom prst="rect">
            <a:avLst/>
          </a:prstGeom>
          <a:noFill/>
        </p:spPr>
        <p:txBody>
          <a:bodyPr wrap="square" rtlCol="0">
            <a:spAutoFit/>
          </a:bodyPr>
          <a:lstStyle/>
          <a:p>
            <a:pPr lvl="0" algn="ctr"/>
            <a:r>
              <a:rPr lang="en-US" sz="2200" b="1" dirty="0" smtClean="0">
                <a:solidFill>
                  <a:schemeClr val="bg1"/>
                </a:solidFill>
                <a:latin typeface=".VnAvant" pitchFamily="34" charset="0"/>
              </a:rPr>
              <a:t>Northern Vietnam Weather</a:t>
            </a:r>
            <a:endParaRPr lang="en-US" sz="2200" dirty="0">
              <a:solidFill>
                <a:schemeClr val="bg1"/>
              </a:solidFill>
              <a:latin typeface=".VnAvant" pitchFamily="34" charset="0"/>
            </a:endParaRPr>
          </a:p>
        </p:txBody>
      </p:sp>
      <p:sp>
        <p:nvSpPr>
          <p:cNvPr id="13" name="TextBox 12"/>
          <p:cNvSpPr txBox="1"/>
          <p:nvPr/>
        </p:nvSpPr>
        <p:spPr>
          <a:xfrm>
            <a:off x="3810000" y="3616404"/>
            <a:ext cx="1676400" cy="1107996"/>
          </a:xfrm>
          <a:prstGeom prst="rect">
            <a:avLst/>
          </a:prstGeom>
          <a:noFill/>
        </p:spPr>
        <p:txBody>
          <a:bodyPr wrap="square" rtlCol="0">
            <a:spAutoFit/>
          </a:bodyPr>
          <a:lstStyle/>
          <a:p>
            <a:pPr lvl="0" algn="ctr"/>
            <a:r>
              <a:rPr lang="en-US" sz="2200" b="1" dirty="0" smtClean="0">
                <a:solidFill>
                  <a:schemeClr val="bg1"/>
                </a:solidFill>
                <a:latin typeface=".VnAvant" pitchFamily="34" charset="0"/>
              </a:rPr>
              <a:t>Central</a:t>
            </a:r>
          </a:p>
          <a:p>
            <a:pPr lvl="0" algn="ctr"/>
            <a:r>
              <a:rPr lang="en-US" sz="2200" b="1" dirty="0" smtClean="0">
                <a:solidFill>
                  <a:schemeClr val="bg1"/>
                </a:solidFill>
                <a:latin typeface=".VnAvant" pitchFamily="34" charset="0"/>
              </a:rPr>
              <a:t>Vietnam Weather</a:t>
            </a:r>
            <a:endParaRPr lang="en-US" sz="2200" dirty="0">
              <a:solidFill>
                <a:schemeClr val="bg1"/>
              </a:solidFill>
              <a:latin typeface=".VnAvant" pitchFamily="34" charset="0"/>
            </a:endParaRPr>
          </a:p>
        </p:txBody>
      </p:sp>
      <p:sp>
        <p:nvSpPr>
          <p:cNvPr id="14" name="TextBox 13"/>
          <p:cNvSpPr txBox="1"/>
          <p:nvPr/>
        </p:nvSpPr>
        <p:spPr>
          <a:xfrm>
            <a:off x="6781800" y="3616404"/>
            <a:ext cx="1676400" cy="1107996"/>
          </a:xfrm>
          <a:prstGeom prst="rect">
            <a:avLst/>
          </a:prstGeom>
          <a:noFill/>
        </p:spPr>
        <p:txBody>
          <a:bodyPr wrap="square" rtlCol="0">
            <a:spAutoFit/>
          </a:bodyPr>
          <a:lstStyle/>
          <a:p>
            <a:pPr lvl="0" algn="ctr"/>
            <a:r>
              <a:rPr lang="en-US" sz="2200" b="1" dirty="0" smtClean="0">
                <a:solidFill>
                  <a:schemeClr val="bg1"/>
                </a:solidFill>
                <a:latin typeface=".VnAvant" pitchFamily="34" charset="0"/>
              </a:rPr>
              <a:t>South Vietnam Weather</a:t>
            </a:r>
            <a:endParaRPr lang="en-US" sz="2200" dirty="0">
              <a:solidFill>
                <a:schemeClr val="bg1"/>
              </a:solidFill>
              <a:latin typeface=".VnAvant" pitchFamily="34" charset="0"/>
            </a:endParaRPr>
          </a:p>
        </p:txBody>
      </p:sp>
      <p:sp>
        <p:nvSpPr>
          <p:cNvPr id="15" name="TextBox 14"/>
          <p:cNvSpPr txBox="1"/>
          <p:nvPr/>
        </p:nvSpPr>
        <p:spPr>
          <a:xfrm>
            <a:off x="2971800" y="6477000"/>
            <a:ext cx="6172200" cy="276999"/>
          </a:xfrm>
          <a:prstGeom prst="rect">
            <a:avLst/>
          </a:prstGeom>
          <a:noFill/>
        </p:spPr>
        <p:txBody>
          <a:bodyPr wrap="square" rtlCol="0">
            <a:spAutoFit/>
          </a:bodyPr>
          <a:lstStyle/>
          <a:p>
            <a:r>
              <a:rPr lang="en-US" sz="1200" dirty="0" smtClean="0">
                <a:hlinkClick r:id="rId5"/>
              </a:rPr>
              <a:t>https://www.nomadicmatt.com/travel-guides/vietnam-travel-tips/#top5</a:t>
            </a:r>
            <a:endParaRPr lang="en-US" sz="1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4114800" cy="369332"/>
          </a:xfrm>
          <a:prstGeom prst="rect">
            <a:avLst/>
          </a:prstGeom>
          <a:noFill/>
        </p:spPr>
        <p:txBody>
          <a:bodyPr wrap="square" rtlCol="0">
            <a:spAutoFit/>
          </a:bodyPr>
          <a:lstStyle/>
          <a:p>
            <a:r>
              <a:rPr lang="en-US" b="1" dirty="0" smtClean="0">
                <a:latin typeface=".VnBook-Antiqua" pitchFamily="34" charset="0"/>
              </a:rPr>
              <a:t>Getting around with Kids in Vietnam</a:t>
            </a:r>
            <a:endParaRPr lang="en-US" dirty="0">
              <a:latin typeface=".VnBook-Antiqua" pitchFamily="34" charset="0"/>
            </a:endParaRPr>
          </a:p>
        </p:txBody>
      </p:sp>
      <p:pic>
        <p:nvPicPr>
          <p:cNvPr id="1026" name="Picture 2" descr="D:\PHUONG DU\01 PHUONG DU\04 MARKETING\01 PHOTO\ICON\iconfinder_Muslim_Mosque-13_2044984.png"/>
          <p:cNvPicPr>
            <a:picLocks noChangeAspect="1" noChangeArrowheads="1"/>
          </p:cNvPicPr>
          <p:nvPr/>
        </p:nvPicPr>
        <p:blipFill>
          <a:blip r:embed="rId2"/>
          <a:srcRect/>
          <a:stretch>
            <a:fillRect/>
          </a:stretch>
        </p:blipFill>
        <p:spPr bwMode="auto">
          <a:xfrm>
            <a:off x="762000" y="609600"/>
            <a:ext cx="990600" cy="990600"/>
          </a:xfrm>
          <a:prstGeom prst="rect">
            <a:avLst/>
          </a:prstGeom>
          <a:noFill/>
        </p:spPr>
      </p:pic>
      <p:sp>
        <p:nvSpPr>
          <p:cNvPr id="6" name="TextBox 5"/>
          <p:cNvSpPr txBox="1"/>
          <p:nvPr/>
        </p:nvSpPr>
        <p:spPr>
          <a:xfrm>
            <a:off x="1524000" y="838200"/>
            <a:ext cx="7162800" cy="1277273"/>
          </a:xfrm>
          <a:prstGeom prst="rect">
            <a:avLst/>
          </a:prstGeom>
          <a:noFill/>
        </p:spPr>
        <p:txBody>
          <a:bodyPr wrap="square" rtlCol="0">
            <a:spAutoFit/>
          </a:bodyPr>
          <a:lstStyle/>
          <a:p>
            <a:pPr algn="ctr"/>
            <a:r>
              <a:rPr lang="en-US" sz="1100" dirty="0" smtClean="0">
                <a:latin typeface=".VnArial Narrow" pitchFamily="34" charset="0"/>
              </a:rPr>
              <a:t>Your family can find it easy to walk over the streets of Vietnam since much of Vietnam is </a:t>
            </a:r>
            <a:r>
              <a:rPr lang="en-US" sz="1100" dirty="0" err="1" smtClean="0">
                <a:latin typeface=".VnArial Narrow" pitchFamily="34" charset="0"/>
              </a:rPr>
              <a:t>walkable</a:t>
            </a:r>
            <a:r>
              <a:rPr lang="en-US" sz="1100" dirty="0" smtClean="0">
                <a:latin typeface=".VnArial Narrow" pitchFamily="34" charset="0"/>
              </a:rPr>
              <a:t>. If you are going to spend much time walking, taking a baby carrier with you is the best decision. </a:t>
            </a:r>
          </a:p>
          <a:p>
            <a:pPr algn="ctr"/>
            <a:endParaRPr lang="en-US" sz="1100" dirty="0" smtClean="0">
              <a:latin typeface=".VnArial Narrow" pitchFamily="34" charset="0"/>
            </a:endParaRPr>
          </a:p>
          <a:p>
            <a:pPr algn="ctr"/>
            <a:r>
              <a:rPr lang="en-US" sz="1100" b="1" i="1" dirty="0" smtClean="0">
                <a:latin typeface=".VnArial Narrow" pitchFamily="34" charset="0"/>
              </a:rPr>
              <a:t>TIP</a:t>
            </a:r>
            <a:r>
              <a:rPr lang="en-US" sz="1100" i="1" dirty="0" smtClean="0">
                <a:latin typeface=".VnArial Narrow" pitchFamily="34" charset="0"/>
              </a:rPr>
              <a:t>: Many tourists are scared of the most insane traffic in the big cities such as Hanoi or Ho Chi Minh (Saigon) when they cross the crazy teeming streets when there is no crosswalk (some streets have but most Vietnamese rarely use them), no pedestrian signals and a swarm of motorcycles does not seem to stop. The best way to cross is raising your hands to let the drivers know &amp; starting to walk with deliberate steps, don't act indecisively &amp; remember to keep your kids close.</a:t>
            </a:r>
            <a:endParaRPr lang="en-US" sz="1100" i="1" dirty="0">
              <a:latin typeface=".VnArial Narrow" pitchFamily="34" charset="0"/>
            </a:endParaRPr>
          </a:p>
        </p:txBody>
      </p:sp>
      <p:sp>
        <p:nvSpPr>
          <p:cNvPr id="7" name="TextBox 6"/>
          <p:cNvSpPr txBox="1"/>
          <p:nvPr/>
        </p:nvSpPr>
        <p:spPr>
          <a:xfrm>
            <a:off x="0" y="838200"/>
            <a:ext cx="914400" cy="523220"/>
          </a:xfrm>
          <a:prstGeom prst="rect">
            <a:avLst/>
          </a:prstGeom>
          <a:noFill/>
        </p:spPr>
        <p:txBody>
          <a:bodyPr wrap="square" rtlCol="0">
            <a:spAutoFit/>
          </a:bodyPr>
          <a:lstStyle/>
          <a:p>
            <a:pPr algn="ctr"/>
            <a:r>
              <a:rPr lang="en-US" sz="1400" b="1" dirty="0" smtClean="0">
                <a:latin typeface=".VnBook-Antiqua" pitchFamily="34" charset="0"/>
              </a:rPr>
              <a:t>Vietnam on Foot </a:t>
            </a:r>
            <a:endParaRPr lang="en-US" sz="1400" dirty="0">
              <a:latin typeface=".VnBook-Antiqua" pitchFamily="34" charset="0"/>
            </a:endParaRPr>
          </a:p>
        </p:txBody>
      </p:sp>
      <p:sp>
        <p:nvSpPr>
          <p:cNvPr id="8" name="TextBox 7"/>
          <p:cNvSpPr txBox="1"/>
          <p:nvPr/>
        </p:nvSpPr>
        <p:spPr>
          <a:xfrm>
            <a:off x="-152400" y="2554069"/>
            <a:ext cx="1295400" cy="523220"/>
          </a:xfrm>
          <a:prstGeom prst="rect">
            <a:avLst/>
          </a:prstGeom>
          <a:noFill/>
        </p:spPr>
        <p:txBody>
          <a:bodyPr wrap="square" rtlCol="0">
            <a:spAutoFit/>
          </a:bodyPr>
          <a:lstStyle/>
          <a:p>
            <a:pPr algn="ctr"/>
            <a:r>
              <a:rPr lang="en-US" sz="1400" b="1" smtClean="0">
                <a:latin typeface=".VnBook-Antiqua" pitchFamily="34" charset="0"/>
              </a:rPr>
              <a:t>Private Transfer</a:t>
            </a:r>
            <a:endParaRPr lang="en-US" sz="1400">
              <a:latin typeface=".VnBook-Antiqua" pitchFamily="34" charset="0"/>
            </a:endParaRPr>
          </a:p>
        </p:txBody>
      </p:sp>
      <p:sp>
        <p:nvSpPr>
          <p:cNvPr id="12" name="TextBox 11"/>
          <p:cNvSpPr txBox="1"/>
          <p:nvPr/>
        </p:nvSpPr>
        <p:spPr>
          <a:xfrm>
            <a:off x="1524000" y="2590800"/>
            <a:ext cx="7162800" cy="600164"/>
          </a:xfrm>
          <a:prstGeom prst="rect">
            <a:avLst/>
          </a:prstGeom>
          <a:noFill/>
        </p:spPr>
        <p:txBody>
          <a:bodyPr wrap="square" rtlCol="0">
            <a:spAutoFit/>
          </a:bodyPr>
          <a:lstStyle/>
          <a:p>
            <a:pPr algn="ctr"/>
            <a:r>
              <a:rPr lang="en-US" sz="1100" dirty="0" smtClean="0">
                <a:latin typeface=".VnArial Narrow" pitchFamily="34" charset="0"/>
              </a:rPr>
              <a:t>The easiest way to transfer in the city or from city-to-city in a flexible way is transferring by the private car at a reasonable price. The friendly &amp; professional driver not only picking you up at your desired location and dropping you off at your final destination, but he/she can also stop as request along the way to let you take some photos &amp; relax.</a:t>
            </a:r>
            <a:endParaRPr lang="en-US" sz="1100" dirty="0">
              <a:latin typeface=".VnArial Narrow" pitchFamily="34" charset="0"/>
            </a:endParaRPr>
          </a:p>
        </p:txBody>
      </p:sp>
      <p:sp>
        <p:nvSpPr>
          <p:cNvPr id="13" name="TextBox 12"/>
          <p:cNvSpPr txBox="1"/>
          <p:nvPr/>
        </p:nvSpPr>
        <p:spPr>
          <a:xfrm>
            <a:off x="-76200" y="3810000"/>
            <a:ext cx="1295400" cy="523220"/>
          </a:xfrm>
          <a:prstGeom prst="rect">
            <a:avLst/>
          </a:prstGeom>
          <a:noFill/>
        </p:spPr>
        <p:txBody>
          <a:bodyPr wrap="square" rtlCol="0">
            <a:spAutoFit/>
          </a:bodyPr>
          <a:lstStyle/>
          <a:p>
            <a:pPr algn="ctr"/>
            <a:r>
              <a:rPr lang="en-US" sz="1400" b="1" smtClean="0">
                <a:latin typeface=".VnBook-Antiqua" pitchFamily="34" charset="0"/>
              </a:rPr>
              <a:t> Motorcycles in Vietnam</a:t>
            </a:r>
            <a:endParaRPr lang="en-US" sz="1400">
              <a:latin typeface=".VnBook-Antiqua" pitchFamily="34" charset="0"/>
            </a:endParaRPr>
          </a:p>
        </p:txBody>
      </p:sp>
      <p:sp>
        <p:nvSpPr>
          <p:cNvPr id="14" name="TextBox 13"/>
          <p:cNvSpPr txBox="1"/>
          <p:nvPr/>
        </p:nvSpPr>
        <p:spPr>
          <a:xfrm>
            <a:off x="1524000" y="3811250"/>
            <a:ext cx="7239000" cy="1446550"/>
          </a:xfrm>
          <a:prstGeom prst="rect">
            <a:avLst/>
          </a:prstGeom>
          <a:noFill/>
        </p:spPr>
        <p:txBody>
          <a:bodyPr wrap="square" rtlCol="0">
            <a:spAutoFit/>
          </a:bodyPr>
          <a:lstStyle/>
          <a:p>
            <a:pPr algn="ctr"/>
            <a:r>
              <a:rPr lang="en-US" sz="1100" dirty="0">
                <a:latin typeface=".VnArial Narrow" pitchFamily="34" charset="0"/>
              </a:rPr>
              <a:t>Since the main transportations of Vietnamese are scooters &amp; motorcycles, you can rent for them all over the country (From North to South). Choose the reliable stores and check everything before sign especially inspect either the scooter or motorcycle in question, take photos of any dents or scratches. </a:t>
            </a:r>
          </a:p>
          <a:p>
            <a:pPr algn="ctr"/>
            <a:r>
              <a:rPr lang="en-US" sz="1100" dirty="0">
                <a:latin typeface=".VnArial Narrow" pitchFamily="34" charset="0"/>
              </a:rPr>
              <a:t> </a:t>
            </a:r>
          </a:p>
          <a:p>
            <a:pPr algn="ctr"/>
            <a:r>
              <a:rPr lang="en-US" sz="1100" b="1" i="1" dirty="0">
                <a:latin typeface=".VnArial Narrow" pitchFamily="34" charset="0"/>
              </a:rPr>
              <a:t>NOTE</a:t>
            </a:r>
            <a:r>
              <a:rPr lang="en-US" sz="1100" i="1" dirty="0">
                <a:latin typeface=".VnArial Narrow" pitchFamily="34" charset="0"/>
              </a:rPr>
              <a:t>: If you do not have a Vietnam or a valid license, you should not rent a scooter or motorcycle as if you have an accident, you will be the one who gets in trouble (with both traffic police &amp; your insurance company) though the other party was at fault. You can take </a:t>
            </a:r>
            <a:r>
              <a:rPr lang="en-US" sz="1100" b="1" i="1" dirty="0">
                <a:latin typeface=".VnArial Narrow" pitchFamily="34" charset="0"/>
              </a:rPr>
              <a:t>the motorbike tour</a:t>
            </a:r>
            <a:r>
              <a:rPr lang="en-US" sz="1100" i="1" dirty="0">
                <a:latin typeface=".VnArial Narrow" pitchFamily="34" charset="0"/>
              </a:rPr>
              <a:t> which will bring you the best feeling while sitting behind the back of the professional driver &amp; enjoy the city at the same time.</a:t>
            </a:r>
          </a:p>
        </p:txBody>
      </p:sp>
      <p:sp>
        <p:nvSpPr>
          <p:cNvPr id="15" name="TextBox 14"/>
          <p:cNvSpPr txBox="1"/>
          <p:nvPr/>
        </p:nvSpPr>
        <p:spPr>
          <a:xfrm>
            <a:off x="-152400" y="5768370"/>
            <a:ext cx="1295400" cy="523220"/>
          </a:xfrm>
          <a:prstGeom prst="rect">
            <a:avLst/>
          </a:prstGeom>
          <a:noFill/>
        </p:spPr>
        <p:txBody>
          <a:bodyPr wrap="square" rtlCol="0">
            <a:spAutoFit/>
          </a:bodyPr>
          <a:lstStyle/>
          <a:p>
            <a:pPr algn="ctr"/>
            <a:r>
              <a:rPr lang="en-US" sz="1400" b="1" smtClean="0">
                <a:latin typeface=".VnBook-Antiqua" pitchFamily="34" charset="0"/>
              </a:rPr>
              <a:t>Buses in Vietnam</a:t>
            </a:r>
            <a:endParaRPr lang="en-US" sz="1400">
              <a:latin typeface=".VnBook-Antiqua" pitchFamily="34" charset="0"/>
            </a:endParaRPr>
          </a:p>
        </p:txBody>
      </p:sp>
      <p:sp>
        <p:nvSpPr>
          <p:cNvPr id="16" name="TextBox 15"/>
          <p:cNvSpPr txBox="1"/>
          <p:nvPr/>
        </p:nvSpPr>
        <p:spPr>
          <a:xfrm>
            <a:off x="1600200" y="5791200"/>
            <a:ext cx="7162800" cy="430887"/>
          </a:xfrm>
          <a:prstGeom prst="rect">
            <a:avLst/>
          </a:prstGeom>
          <a:noFill/>
        </p:spPr>
        <p:txBody>
          <a:bodyPr wrap="square" rtlCol="0">
            <a:spAutoFit/>
          </a:bodyPr>
          <a:lstStyle/>
          <a:p>
            <a:pPr algn="ctr"/>
            <a:r>
              <a:rPr lang="en-US" sz="1100" smtClean="0">
                <a:latin typeface=".VnArial Narrow" pitchFamily="34" charset="0"/>
              </a:rPr>
              <a:t>Please be aware that Vietnamese buses usually do not have the usable toilets &amp; are rather cramped with Western standards since they are designed for the average Vietnamese height.</a:t>
            </a:r>
            <a:endParaRPr lang="en-US" sz="1100">
              <a:latin typeface=".VnArial Narrow" pitchFamily="34" charset="0"/>
            </a:endParaRPr>
          </a:p>
        </p:txBody>
      </p:sp>
      <p:pic>
        <p:nvPicPr>
          <p:cNvPr id="1027" name="Picture 3" descr="D:\PHUONG DU\01 PHUONG DU\04 MARKETING\01 PHOTO\ICON\iconfinder_scooter_view_motor_scooter_scooter_front_view_scoot_front_motorcycle_4047346.png"/>
          <p:cNvPicPr>
            <a:picLocks noChangeAspect="1" noChangeArrowheads="1"/>
          </p:cNvPicPr>
          <p:nvPr/>
        </p:nvPicPr>
        <p:blipFill>
          <a:blip r:embed="rId3"/>
          <a:srcRect/>
          <a:stretch>
            <a:fillRect/>
          </a:stretch>
        </p:blipFill>
        <p:spPr bwMode="auto">
          <a:xfrm>
            <a:off x="1066800" y="3810000"/>
            <a:ext cx="457200" cy="457200"/>
          </a:xfrm>
          <a:prstGeom prst="rect">
            <a:avLst/>
          </a:prstGeom>
          <a:noFill/>
        </p:spPr>
      </p:pic>
      <p:pic>
        <p:nvPicPr>
          <p:cNvPr id="1029" name="Picture 5" descr="D:\PHUONG DU\01 PHUONG DU\04 MARKETING\01 PHOTO\ICON\iconfinder_BT_c3front_905665.png"/>
          <p:cNvPicPr>
            <a:picLocks noChangeAspect="1" noChangeArrowheads="1"/>
          </p:cNvPicPr>
          <p:nvPr/>
        </p:nvPicPr>
        <p:blipFill>
          <a:blip r:embed="rId4"/>
          <a:srcRect/>
          <a:stretch>
            <a:fillRect/>
          </a:stretch>
        </p:blipFill>
        <p:spPr bwMode="auto">
          <a:xfrm>
            <a:off x="990600" y="2514600"/>
            <a:ext cx="609600" cy="609600"/>
          </a:xfrm>
          <a:prstGeom prst="rect">
            <a:avLst/>
          </a:prstGeom>
          <a:noFill/>
        </p:spPr>
      </p:pic>
      <p:pic>
        <p:nvPicPr>
          <p:cNvPr id="1030" name="Picture 6" descr="D:\PHUONG DU\01 PHUONG DU\04 MARKETING\01 PHOTO\ICON\iconfinder_16_171497.png"/>
          <p:cNvPicPr>
            <a:picLocks noChangeAspect="1" noChangeArrowheads="1"/>
          </p:cNvPicPr>
          <p:nvPr/>
        </p:nvPicPr>
        <p:blipFill>
          <a:blip r:embed="rId5"/>
          <a:srcRect/>
          <a:stretch>
            <a:fillRect/>
          </a:stretch>
        </p:blipFill>
        <p:spPr bwMode="auto">
          <a:xfrm>
            <a:off x="1143000" y="5867400"/>
            <a:ext cx="381000" cy="3810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801469"/>
            <a:ext cx="1371600" cy="523220"/>
          </a:xfrm>
          <a:prstGeom prst="rect">
            <a:avLst/>
          </a:prstGeom>
          <a:noFill/>
        </p:spPr>
        <p:txBody>
          <a:bodyPr wrap="square" rtlCol="0">
            <a:spAutoFit/>
          </a:bodyPr>
          <a:lstStyle/>
          <a:p>
            <a:pPr algn="ctr"/>
            <a:r>
              <a:rPr lang="en-US" sz="1400" b="1" smtClean="0">
                <a:latin typeface=".VnBook-Antiqua" pitchFamily="34" charset="0"/>
              </a:rPr>
              <a:t>Trains in Vietnam</a:t>
            </a:r>
            <a:endParaRPr lang="en-US" sz="1400">
              <a:latin typeface=".VnBook-Antiqua" pitchFamily="34" charset="0"/>
            </a:endParaRPr>
          </a:p>
        </p:txBody>
      </p:sp>
      <p:sp>
        <p:nvSpPr>
          <p:cNvPr id="8" name="TextBox 7"/>
          <p:cNvSpPr txBox="1"/>
          <p:nvPr/>
        </p:nvSpPr>
        <p:spPr>
          <a:xfrm>
            <a:off x="0" y="2143780"/>
            <a:ext cx="1295400" cy="523220"/>
          </a:xfrm>
          <a:prstGeom prst="rect">
            <a:avLst/>
          </a:prstGeom>
          <a:noFill/>
        </p:spPr>
        <p:txBody>
          <a:bodyPr wrap="square" rtlCol="0">
            <a:spAutoFit/>
          </a:bodyPr>
          <a:lstStyle/>
          <a:p>
            <a:pPr algn="ctr"/>
            <a:r>
              <a:rPr lang="en-US" sz="1400" b="1" smtClean="0">
                <a:latin typeface=".VnBook-Antiqua" pitchFamily="34" charset="0"/>
              </a:rPr>
              <a:t>Flights in Vietnam</a:t>
            </a:r>
            <a:endParaRPr lang="en-US" sz="1400">
              <a:latin typeface=".VnBook-Antiqua" pitchFamily="34" charset="0"/>
            </a:endParaRPr>
          </a:p>
        </p:txBody>
      </p:sp>
      <p:sp>
        <p:nvSpPr>
          <p:cNvPr id="12" name="TextBox 11"/>
          <p:cNvSpPr txBox="1"/>
          <p:nvPr/>
        </p:nvSpPr>
        <p:spPr>
          <a:xfrm>
            <a:off x="2209800" y="762000"/>
            <a:ext cx="5638800" cy="600164"/>
          </a:xfrm>
          <a:prstGeom prst="rect">
            <a:avLst/>
          </a:prstGeom>
          <a:noFill/>
        </p:spPr>
        <p:txBody>
          <a:bodyPr wrap="square" rtlCol="0">
            <a:spAutoFit/>
          </a:bodyPr>
          <a:lstStyle/>
          <a:p>
            <a:pPr algn="ctr"/>
            <a:r>
              <a:rPr lang="en-US" sz="1100" smtClean="0">
                <a:latin typeface=".VnArial Narrow" pitchFamily="34" charset="0"/>
              </a:rPr>
              <a:t>Many families love taking the train in Vietnam because of its safety, affordable prices &amp; comfortable services. Although some routes such as from Hanoi to Ho Chi Minh or vice versa might be slow, you will have a precious chance to witness the stunning views of the Vietnamese countrysides. </a:t>
            </a:r>
            <a:endParaRPr lang="en-US" sz="1100">
              <a:latin typeface=".VnArial Narrow" pitchFamily="34" charset="0"/>
            </a:endParaRPr>
          </a:p>
        </p:txBody>
      </p:sp>
      <p:sp>
        <p:nvSpPr>
          <p:cNvPr id="13" name="TextBox 12"/>
          <p:cNvSpPr txBox="1"/>
          <p:nvPr/>
        </p:nvSpPr>
        <p:spPr>
          <a:xfrm>
            <a:off x="0" y="3810000"/>
            <a:ext cx="1295400" cy="738664"/>
          </a:xfrm>
          <a:prstGeom prst="rect">
            <a:avLst/>
          </a:prstGeom>
          <a:noFill/>
        </p:spPr>
        <p:txBody>
          <a:bodyPr wrap="square" rtlCol="0">
            <a:spAutoFit/>
          </a:bodyPr>
          <a:lstStyle/>
          <a:p>
            <a:pPr algn="ctr"/>
            <a:r>
              <a:rPr lang="en-US" sz="1400" b="1" smtClean="0">
                <a:latin typeface=".VnBook-Antiqua" pitchFamily="34" charset="0"/>
              </a:rPr>
              <a:t>Taxis &amp; Cyclos in Vietnam</a:t>
            </a:r>
            <a:endParaRPr lang="en-US" sz="1400">
              <a:latin typeface=".VnBook-Antiqua" pitchFamily="34" charset="0"/>
            </a:endParaRPr>
          </a:p>
        </p:txBody>
      </p:sp>
      <p:sp>
        <p:nvSpPr>
          <p:cNvPr id="14" name="TextBox 13"/>
          <p:cNvSpPr txBox="1"/>
          <p:nvPr/>
        </p:nvSpPr>
        <p:spPr>
          <a:xfrm>
            <a:off x="1828800" y="2109281"/>
            <a:ext cx="6934200" cy="938719"/>
          </a:xfrm>
          <a:prstGeom prst="rect">
            <a:avLst/>
          </a:prstGeom>
          <a:noFill/>
        </p:spPr>
        <p:txBody>
          <a:bodyPr wrap="square" rtlCol="0">
            <a:spAutoFit/>
          </a:bodyPr>
          <a:lstStyle/>
          <a:p>
            <a:pPr algn="ctr"/>
            <a:r>
              <a:rPr lang="en-US" sz="1100" smtClean="0">
                <a:latin typeface=".VnArial Narrow" pitchFamily="34" charset="0"/>
              </a:rPr>
              <a:t>With the total area of over 300,000 km2, everyone might be surprised that Vietnam is home to more than 20 airports. By far, the most international flights arrive in Hanoi (the capital of Vietnam - located in the North of Vietnam) &amp; Ho Chi Minh City (Saigon) (one of the biggest city in Vietnam - situated in the South); some international flights land in Danang &amp; the seaside town of Nha Trang also. If you can spend only a short time to travel in Vietnam, taking some internal flights to travel city-to-city will be the best option to save more time for discovering this country.</a:t>
            </a:r>
            <a:endParaRPr lang="en-US" sz="1100" i="1">
              <a:latin typeface=".VnArial Narrow" pitchFamily="34" charset="0"/>
            </a:endParaRPr>
          </a:p>
        </p:txBody>
      </p:sp>
      <p:sp>
        <p:nvSpPr>
          <p:cNvPr id="16" name="TextBox 15"/>
          <p:cNvSpPr txBox="1"/>
          <p:nvPr/>
        </p:nvSpPr>
        <p:spPr>
          <a:xfrm>
            <a:off x="1828800" y="3810000"/>
            <a:ext cx="6629400" cy="1107996"/>
          </a:xfrm>
          <a:prstGeom prst="rect">
            <a:avLst/>
          </a:prstGeom>
          <a:noFill/>
        </p:spPr>
        <p:txBody>
          <a:bodyPr wrap="square" rtlCol="0">
            <a:spAutoFit/>
          </a:bodyPr>
          <a:lstStyle/>
          <a:p>
            <a:pPr algn="ctr"/>
            <a:r>
              <a:rPr lang="en-US" sz="1100" smtClean="0">
                <a:latin typeface=".VnArial Narrow" pitchFamily="34" charset="0"/>
              </a:rPr>
              <a:t>Taxis are usually very cheap at Vietnam (Rates start at about 12,000 VND (less than 1 USD) /kilometre). However, you should only choose reliable brand taxis (Mai Linh, Thanh Cong &amp; Taxi Group in Hanoi; Vinasun, Mai Linh in Ho Chi Minh City) to avoid the scams like over-paying or ending up at the different location. </a:t>
            </a:r>
          </a:p>
          <a:p>
            <a:pPr algn="ctr"/>
            <a:endParaRPr lang="en-US" sz="1100" smtClean="0">
              <a:latin typeface=".VnArial Narrow" pitchFamily="34" charset="0"/>
            </a:endParaRPr>
          </a:p>
          <a:p>
            <a:pPr algn="ctr"/>
            <a:r>
              <a:rPr lang="en-US" sz="1100" smtClean="0">
                <a:latin typeface=".VnArial Narrow" pitchFamily="34" charset="0"/>
              </a:rPr>
              <a:t>The same problem as Taxis, before hopping any Cyclo, you should beware of charming cyclo driver &amp; remember to ask for the price first &amp; try your luck at bartering.</a:t>
            </a:r>
            <a:endParaRPr lang="en-US" sz="1100">
              <a:latin typeface=".VnArial Narrow" pitchFamily="34" charset="0"/>
            </a:endParaRPr>
          </a:p>
        </p:txBody>
      </p:sp>
      <p:pic>
        <p:nvPicPr>
          <p:cNvPr id="2050" name="Picture 2" descr="D:\PHUONG DU\01 PHUONG DU\04 MARKETING\01 PHOTO\ICON\iconfinder_aiga_rail_transportation_134168.png"/>
          <p:cNvPicPr>
            <a:picLocks noChangeAspect="1" noChangeArrowheads="1"/>
          </p:cNvPicPr>
          <p:nvPr/>
        </p:nvPicPr>
        <p:blipFill>
          <a:blip r:embed="rId2"/>
          <a:srcRect/>
          <a:stretch>
            <a:fillRect/>
          </a:stretch>
        </p:blipFill>
        <p:spPr bwMode="auto">
          <a:xfrm>
            <a:off x="1295400" y="838200"/>
            <a:ext cx="253008" cy="381000"/>
          </a:xfrm>
          <a:prstGeom prst="rect">
            <a:avLst/>
          </a:prstGeom>
          <a:noFill/>
        </p:spPr>
      </p:pic>
      <p:pic>
        <p:nvPicPr>
          <p:cNvPr id="2051" name="Picture 3" descr="D:\PHUONG DU\01 PHUONG DU\04 MARKETING\01 PHOTO\ICON\iconfinder_aiga_departingflights_134134.png"/>
          <p:cNvPicPr>
            <a:picLocks noChangeAspect="1" noChangeArrowheads="1"/>
          </p:cNvPicPr>
          <p:nvPr/>
        </p:nvPicPr>
        <p:blipFill>
          <a:blip r:embed="rId3" cstate="print"/>
          <a:srcRect/>
          <a:stretch>
            <a:fillRect/>
          </a:stretch>
        </p:blipFill>
        <p:spPr bwMode="auto">
          <a:xfrm>
            <a:off x="1295400" y="2286000"/>
            <a:ext cx="310847" cy="305991"/>
          </a:xfrm>
          <a:prstGeom prst="rect">
            <a:avLst/>
          </a:prstGeom>
          <a:noFill/>
        </p:spPr>
      </p:pic>
      <p:pic>
        <p:nvPicPr>
          <p:cNvPr id="2052" name="Picture 4" descr="D:\PHUONG DU\01 PHUONG DU\04 MARKETING\01 PHOTO\ICON\iconfinder_aiga_taxi_134116.png"/>
          <p:cNvPicPr>
            <a:picLocks noChangeAspect="1" noChangeArrowheads="1"/>
          </p:cNvPicPr>
          <p:nvPr/>
        </p:nvPicPr>
        <p:blipFill>
          <a:blip r:embed="rId4" cstate="print"/>
          <a:srcRect/>
          <a:stretch>
            <a:fillRect/>
          </a:stretch>
        </p:blipFill>
        <p:spPr bwMode="auto">
          <a:xfrm>
            <a:off x="1295400" y="3886200"/>
            <a:ext cx="381000" cy="34825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8534400" cy="369332"/>
          </a:xfrm>
          <a:prstGeom prst="rect">
            <a:avLst/>
          </a:prstGeom>
          <a:noFill/>
        </p:spPr>
        <p:txBody>
          <a:bodyPr wrap="square" rtlCol="0">
            <a:spAutoFit/>
          </a:bodyPr>
          <a:lstStyle/>
          <a:p>
            <a:pPr algn="ctr"/>
            <a:r>
              <a:rPr lang="en-US" b="1" dirty="0" smtClean="0">
                <a:latin typeface=".VnBook-Antiqua" pitchFamily="34" charset="0"/>
              </a:rPr>
              <a:t>The most attractive destinations for Vietnam Family Tours</a:t>
            </a:r>
            <a:endParaRPr lang="en-US" dirty="0">
              <a:latin typeface=".VnBook-Antiqua" pitchFamily="34" charset="0"/>
            </a:endParaRPr>
          </a:p>
        </p:txBody>
      </p:sp>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066800"/>
            <a:ext cx="8382000" cy="523220"/>
          </a:xfrm>
          <a:prstGeom prst="rect">
            <a:avLst/>
          </a:prstGeom>
          <a:noFill/>
        </p:spPr>
        <p:txBody>
          <a:bodyPr wrap="square" rtlCol="0">
            <a:spAutoFit/>
          </a:bodyPr>
          <a:lstStyle/>
          <a:p>
            <a:pPr lvl="0" algn="ctr"/>
            <a:r>
              <a:rPr lang="en-US" sz="2800" b="1" dirty="0" smtClean="0">
                <a:solidFill>
                  <a:schemeClr val="bg1"/>
                </a:solidFill>
                <a:latin typeface=".VnAvant" pitchFamily="34" charset="0"/>
              </a:rPr>
              <a:t>Hanoi</a:t>
            </a:r>
            <a:endParaRPr lang="en-US" sz="2800" dirty="0">
              <a:solidFill>
                <a:schemeClr val="bg1"/>
              </a:solidFill>
              <a:latin typeface=".VnAvant" pitchFamily="34" charset="0"/>
            </a:endParaRPr>
          </a:p>
        </p:txBody>
      </p:sp>
      <p:sp>
        <p:nvSpPr>
          <p:cNvPr id="7" name="TextBox 6"/>
          <p:cNvSpPr txBox="1"/>
          <p:nvPr/>
        </p:nvSpPr>
        <p:spPr>
          <a:xfrm>
            <a:off x="304800" y="1981200"/>
            <a:ext cx="8458200" cy="4832092"/>
          </a:xfrm>
          <a:prstGeom prst="rect">
            <a:avLst/>
          </a:prstGeom>
          <a:noFill/>
        </p:spPr>
        <p:txBody>
          <a:bodyPr wrap="square" rtlCol="0">
            <a:spAutoFit/>
          </a:bodyPr>
          <a:lstStyle/>
          <a:p>
            <a:pPr algn="ctr"/>
            <a:r>
              <a:rPr lang="en-US" sz="1100" dirty="0" smtClean="0">
                <a:latin typeface=".VnArial Narrow" pitchFamily="34" charset="0"/>
              </a:rPr>
              <a:t>Situating in the centre of the North, Hanoi, a thousand-year capital attracts visitors coming to explore the city with various interesting activities. From cultural understanding journeys to iconic sites to delightful </a:t>
            </a:r>
            <a:r>
              <a:rPr lang="en-US" sz="1100" dirty="0" err="1" smtClean="0">
                <a:latin typeface=".VnArial Narrow" pitchFamily="34" charset="0"/>
              </a:rPr>
              <a:t>cyclo</a:t>
            </a:r>
            <a:r>
              <a:rPr lang="en-US" sz="1100" dirty="0" smtClean="0">
                <a:latin typeface=".VnArial Narrow" pitchFamily="34" charset="0"/>
              </a:rPr>
              <a:t> trips in bustling Old Quarter or tempting traditional cooking classes, all will make sure your family tour could not be more fascinating.</a:t>
            </a:r>
          </a:p>
          <a:p>
            <a:pPr algn="ctr"/>
            <a:endParaRPr lang="en-US" sz="1100" dirty="0" smtClean="0">
              <a:latin typeface=".VnArial Narrow" pitchFamily="34" charset="0"/>
            </a:endParaRPr>
          </a:p>
          <a:p>
            <a:pPr algn="ctr">
              <a:buFont typeface="Wingdings" pitchFamily="2" charset="2"/>
              <a:buChar char="v"/>
            </a:pPr>
            <a:r>
              <a:rPr lang="en-US" sz="1100" b="1" dirty="0" smtClean="0">
                <a:latin typeface=".VnArial Narrow" pitchFamily="34" charset="0"/>
              </a:rPr>
              <a:t> Attractions:</a:t>
            </a:r>
          </a:p>
          <a:p>
            <a:pPr algn="ctr"/>
            <a:r>
              <a:rPr lang="en-US" sz="1100" dirty="0" smtClean="0">
                <a:latin typeface=".VnArial Narrow" pitchFamily="34" charset="0"/>
              </a:rPr>
              <a:t>Ho Chi Minh Complex</a:t>
            </a:r>
          </a:p>
          <a:p>
            <a:pPr algn="ctr"/>
            <a:r>
              <a:rPr lang="en-US" sz="1100" dirty="0" smtClean="0">
                <a:latin typeface=".VnArial Narrow" pitchFamily="34" charset="0"/>
              </a:rPr>
              <a:t>Temple of Literature</a:t>
            </a:r>
          </a:p>
          <a:p>
            <a:pPr algn="ctr"/>
            <a:r>
              <a:rPr lang="en-US" sz="1100" dirty="0" err="1" smtClean="0">
                <a:latin typeface=".VnArial Narrow" pitchFamily="34" charset="0"/>
              </a:rPr>
              <a:t>Hoan</a:t>
            </a:r>
            <a:r>
              <a:rPr lang="en-US" sz="1100" dirty="0" smtClean="0">
                <a:latin typeface=".VnArial Narrow" pitchFamily="34" charset="0"/>
              </a:rPr>
              <a:t> </a:t>
            </a:r>
            <a:r>
              <a:rPr lang="en-US" sz="1100" dirty="0" err="1" smtClean="0">
                <a:latin typeface=".VnArial Narrow" pitchFamily="34" charset="0"/>
              </a:rPr>
              <a:t>Kiem</a:t>
            </a:r>
            <a:r>
              <a:rPr lang="en-US" sz="1100" dirty="0" smtClean="0">
                <a:latin typeface=".VnArial Narrow" pitchFamily="34" charset="0"/>
              </a:rPr>
              <a:t> Lake</a:t>
            </a:r>
          </a:p>
          <a:p>
            <a:pPr algn="ctr"/>
            <a:r>
              <a:rPr lang="en-US" sz="1100" dirty="0" smtClean="0">
                <a:latin typeface=".VnArial Narrow" pitchFamily="34" charset="0"/>
              </a:rPr>
              <a:t>The Old Quarter</a:t>
            </a:r>
          </a:p>
          <a:p>
            <a:pPr algn="ctr"/>
            <a:r>
              <a:rPr lang="en-US" sz="1100" dirty="0" smtClean="0">
                <a:latin typeface=".VnArial Narrow" pitchFamily="34" charset="0"/>
              </a:rPr>
              <a:t>The Museum of Ethnology</a:t>
            </a:r>
          </a:p>
          <a:p>
            <a:pPr algn="ctr"/>
            <a:endParaRPr lang="en-US" sz="1100" dirty="0" smtClean="0">
              <a:latin typeface=".VnArial Narrow" pitchFamily="34" charset="0"/>
            </a:endParaRPr>
          </a:p>
          <a:p>
            <a:pPr algn="ctr">
              <a:buFont typeface="Wingdings" pitchFamily="2" charset="2"/>
              <a:buChar char="v"/>
            </a:pPr>
            <a:r>
              <a:rPr lang="en-US" sz="1100" dirty="0" smtClean="0">
                <a:latin typeface=".VnArial Narrow" pitchFamily="34" charset="0"/>
              </a:rPr>
              <a:t> </a:t>
            </a:r>
            <a:r>
              <a:rPr lang="en-US" sz="1100" b="1" dirty="0" smtClean="0">
                <a:latin typeface=".VnArial Narrow" pitchFamily="34" charset="0"/>
              </a:rPr>
              <a:t>Local shows for parents &amp; kids: </a:t>
            </a:r>
          </a:p>
          <a:p>
            <a:pPr algn="ctr"/>
            <a:r>
              <a:rPr lang="en-US" sz="1100" dirty="0" smtClean="0">
                <a:latin typeface=".VnArial Narrow" pitchFamily="34" charset="0"/>
              </a:rPr>
              <a:t>Water Puppet Show</a:t>
            </a:r>
          </a:p>
          <a:p>
            <a:pPr algn="ctr"/>
            <a:r>
              <a:rPr lang="en-US" sz="1100" dirty="0" smtClean="0">
                <a:latin typeface=".VnArial Narrow" pitchFamily="34" charset="0"/>
              </a:rPr>
              <a:t>My Village Show</a:t>
            </a:r>
          </a:p>
          <a:p>
            <a:pPr algn="ctr"/>
            <a:r>
              <a:rPr lang="en-US" sz="1100" dirty="0" err="1" smtClean="0">
                <a:latin typeface=".VnArial Narrow" pitchFamily="34" charset="0"/>
              </a:rPr>
              <a:t>Ionah</a:t>
            </a:r>
            <a:r>
              <a:rPr lang="en-US" sz="1100" dirty="0" smtClean="0">
                <a:latin typeface=".VnArial Narrow" pitchFamily="34" charset="0"/>
              </a:rPr>
              <a:t> Show</a:t>
            </a:r>
          </a:p>
          <a:p>
            <a:pPr algn="ctr"/>
            <a:r>
              <a:rPr lang="en-US" sz="1100" dirty="0" smtClean="0">
                <a:latin typeface=".VnArial Narrow" pitchFamily="34" charset="0"/>
              </a:rPr>
              <a:t>The Quintessence of Tonkin Show</a:t>
            </a:r>
          </a:p>
          <a:p>
            <a:pPr algn="ctr"/>
            <a:endParaRPr lang="en-US" sz="1100" dirty="0" smtClean="0">
              <a:latin typeface=".VnArial Narrow" pitchFamily="34" charset="0"/>
            </a:endParaRPr>
          </a:p>
          <a:p>
            <a:pPr algn="ctr">
              <a:buFont typeface="Wingdings" pitchFamily="2" charset="2"/>
              <a:buChar char="v"/>
            </a:pPr>
            <a:r>
              <a:rPr lang="en-US" sz="1100" dirty="0" smtClean="0">
                <a:latin typeface=".VnArial Narrow" pitchFamily="34" charset="0"/>
              </a:rPr>
              <a:t> </a:t>
            </a:r>
            <a:r>
              <a:rPr lang="en-US" sz="1100" b="1" dirty="0" smtClean="0">
                <a:latin typeface=".VnArial Narrow" pitchFamily="34" charset="0"/>
              </a:rPr>
              <a:t>Suggestion for Family activities:   </a:t>
            </a:r>
          </a:p>
          <a:p>
            <a:pPr algn="ctr"/>
            <a:r>
              <a:rPr lang="en-US" sz="1100" dirty="0" smtClean="0">
                <a:latin typeface=".VnArial Narrow" pitchFamily="34" charset="0"/>
              </a:rPr>
              <a:t>Take a </a:t>
            </a:r>
            <a:r>
              <a:rPr lang="en-US" sz="1100" dirty="0" err="1" smtClean="0">
                <a:latin typeface=".VnArial Narrow" pitchFamily="34" charset="0"/>
              </a:rPr>
              <a:t>cyclo</a:t>
            </a:r>
            <a:r>
              <a:rPr lang="en-US" sz="1100" dirty="0" smtClean="0">
                <a:latin typeface=".VnArial Narrow" pitchFamily="34" charset="0"/>
              </a:rPr>
              <a:t> tour to witness the daily life of locals</a:t>
            </a:r>
          </a:p>
          <a:p>
            <a:pPr algn="ctr"/>
            <a:r>
              <a:rPr lang="en-US" sz="1100" dirty="0" smtClean="0">
                <a:latin typeface=".VnArial Narrow" pitchFamily="34" charset="0"/>
              </a:rPr>
              <a:t>Bike to Duong Lam Ancient Village </a:t>
            </a:r>
          </a:p>
          <a:p>
            <a:pPr algn="ctr"/>
            <a:r>
              <a:rPr lang="en-US" sz="1100" dirty="0" smtClean="0">
                <a:latin typeface=".VnArial Narrow" pitchFamily="34" charset="0"/>
              </a:rPr>
              <a:t>Visit Bat </a:t>
            </a:r>
            <a:r>
              <a:rPr lang="en-US" sz="1100" dirty="0" err="1" smtClean="0">
                <a:latin typeface=".VnArial Narrow" pitchFamily="34" charset="0"/>
              </a:rPr>
              <a:t>Trang</a:t>
            </a:r>
            <a:r>
              <a:rPr lang="en-US" sz="1100" dirty="0" smtClean="0">
                <a:latin typeface=".VnArial Narrow" pitchFamily="34" charset="0"/>
              </a:rPr>
              <a:t> Village, and challenge your kids with the skills to make ceramic souvenirs </a:t>
            </a:r>
          </a:p>
          <a:p>
            <a:pPr algn="ctr"/>
            <a:r>
              <a:rPr lang="en-US" sz="1100" dirty="0" smtClean="0">
                <a:latin typeface=".VnArial Narrow" pitchFamily="34" charset="0"/>
              </a:rPr>
              <a:t>Visit Van </a:t>
            </a:r>
            <a:r>
              <a:rPr lang="en-US" sz="1100" dirty="0" err="1" smtClean="0">
                <a:latin typeface=".VnArial Narrow" pitchFamily="34" charset="0"/>
              </a:rPr>
              <a:t>Phuc</a:t>
            </a:r>
            <a:r>
              <a:rPr lang="en-US" sz="1100" dirty="0" smtClean="0">
                <a:latin typeface=".VnArial Narrow" pitchFamily="34" charset="0"/>
              </a:rPr>
              <a:t> Silk Village </a:t>
            </a:r>
          </a:p>
          <a:p>
            <a:pPr algn="ctr"/>
            <a:r>
              <a:rPr lang="en-US" sz="1100" dirty="0" smtClean="0">
                <a:latin typeface=".VnArial Narrow" pitchFamily="34" charset="0"/>
              </a:rPr>
              <a:t>Enjoy a walking food tour around the Old Quarters  </a:t>
            </a:r>
          </a:p>
          <a:p>
            <a:pPr algn="ctr"/>
            <a:r>
              <a:rPr lang="en-US" sz="1100" dirty="0" smtClean="0">
                <a:latin typeface=".VnArial Narrow" pitchFamily="34" charset="0"/>
              </a:rPr>
              <a:t>Take an electric car tour around the West Lake</a:t>
            </a:r>
          </a:p>
          <a:p>
            <a:pPr algn="ctr"/>
            <a:endParaRPr lang="en-US" sz="1100" dirty="0" smtClean="0">
              <a:latin typeface=".VnArial Narrow" pitchFamily="34" charset="0"/>
            </a:endParaRPr>
          </a:p>
          <a:p>
            <a:pPr algn="ctr">
              <a:buFont typeface="Wingdings" pitchFamily="2" charset="2"/>
              <a:buChar char="v"/>
            </a:pPr>
            <a:r>
              <a:rPr lang="en-US" sz="1100" b="1" dirty="0" smtClean="0">
                <a:latin typeface=".VnArial Narrow" pitchFamily="34" charset="0"/>
              </a:rPr>
              <a:t> Shopping or Entertainment Centers for Family in Vietnam</a:t>
            </a:r>
            <a:r>
              <a:rPr lang="en-US" sz="1100" dirty="0" smtClean="0">
                <a:latin typeface=".VnArial Narrow" pitchFamily="34" charset="0"/>
              </a:rPr>
              <a:t>:</a:t>
            </a:r>
          </a:p>
          <a:p>
            <a:pPr algn="ctr"/>
            <a:r>
              <a:rPr lang="en-US" sz="1100" dirty="0" smtClean="0">
                <a:latin typeface=".VnArial Narrow" pitchFamily="34" charset="0"/>
              </a:rPr>
              <a:t>Traditional products: 36 commodity streets in Hanoi Old Quarters</a:t>
            </a:r>
          </a:p>
          <a:p>
            <a:pPr algn="ctr"/>
            <a:r>
              <a:rPr lang="en-US" sz="1100" dirty="0" smtClean="0">
                <a:latin typeface=".VnArial Narrow" pitchFamily="34" charset="0"/>
              </a:rPr>
              <a:t>Markets: Night Market, Dong </a:t>
            </a:r>
            <a:r>
              <a:rPr lang="en-US" sz="1100" dirty="0" err="1" smtClean="0">
                <a:latin typeface=".VnArial Narrow" pitchFamily="34" charset="0"/>
              </a:rPr>
              <a:t>Xuan</a:t>
            </a:r>
            <a:r>
              <a:rPr lang="en-US" sz="1100" dirty="0" smtClean="0">
                <a:latin typeface=".VnArial Narrow" pitchFamily="34" charset="0"/>
              </a:rPr>
              <a:t> Market</a:t>
            </a:r>
            <a:endParaRPr lang="en-US" sz="1100" dirty="0">
              <a:latin typeface=".VnArial Narrow" pitchFamily="34" charset="0"/>
            </a:endParaRPr>
          </a:p>
        </p:txBody>
      </p:sp>
      <p:sp>
        <p:nvSpPr>
          <p:cNvPr id="8" name="Rectangle 7"/>
          <p:cNvSpPr/>
          <p:nvPr/>
        </p:nvSpPr>
        <p:spPr>
          <a:xfrm>
            <a:off x="4038600" y="6581001"/>
            <a:ext cx="5105400" cy="276999"/>
          </a:xfrm>
          <a:prstGeom prst="rect">
            <a:avLst/>
          </a:prstGeom>
        </p:spPr>
        <p:txBody>
          <a:bodyPr wrap="square">
            <a:spAutoFit/>
          </a:bodyPr>
          <a:lstStyle/>
          <a:p>
            <a:r>
              <a:rPr lang="en-US" sz="1200" dirty="0" smtClean="0">
                <a:hlinkClick r:id="rId3"/>
              </a:rPr>
              <a:t>https://www.nomadicmatt.com/travel-guides/vietnam-travel-tips/#top5</a:t>
            </a:r>
            <a:endParaRPr lang="en-US" sz="1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066800"/>
            <a:ext cx="8382000" cy="523220"/>
          </a:xfrm>
          <a:prstGeom prst="rect">
            <a:avLst/>
          </a:prstGeom>
          <a:noFill/>
        </p:spPr>
        <p:txBody>
          <a:bodyPr wrap="square" rtlCol="0">
            <a:spAutoFit/>
          </a:bodyPr>
          <a:lstStyle/>
          <a:p>
            <a:pPr lvl="0" algn="ctr"/>
            <a:r>
              <a:rPr lang="en-US" sz="2800" b="1" dirty="0" err="1" smtClean="0">
                <a:solidFill>
                  <a:schemeClr val="bg1"/>
                </a:solidFill>
                <a:latin typeface=".VnAvant" pitchFamily="34" charset="0"/>
              </a:rPr>
              <a:t>Sapa</a:t>
            </a:r>
            <a:endParaRPr lang="en-US" sz="2800" dirty="0">
              <a:solidFill>
                <a:schemeClr val="bg1"/>
              </a:solidFill>
              <a:latin typeface=".VnAvant" pitchFamily="34" charset="0"/>
            </a:endParaRPr>
          </a:p>
        </p:txBody>
      </p:sp>
      <p:sp>
        <p:nvSpPr>
          <p:cNvPr id="7" name="TextBox 6"/>
          <p:cNvSpPr txBox="1"/>
          <p:nvPr/>
        </p:nvSpPr>
        <p:spPr>
          <a:xfrm>
            <a:off x="304800" y="1981200"/>
            <a:ext cx="8458200" cy="3139321"/>
          </a:xfrm>
          <a:prstGeom prst="rect">
            <a:avLst/>
          </a:prstGeom>
          <a:noFill/>
        </p:spPr>
        <p:txBody>
          <a:bodyPr wrap="square" rtlCol="0">
            <a:spAutoFit/>
          </a:bodyPr>
          <a:lstStyle/>
          <a:p>
            <a:pPr algn="ctr"/>
            <a:r>
              <a:rPr lang="en-US" sz="1100" dirty="0" smtClean="0">
                <a:latin typeface=".VnArial Narrow" pitchFamily="34" charset="0"/>
              </a:rPr>
              <a:t>Nestled in the majestic Hoang Lien Son </a:t>
            </a:r>
            <a:r>
              <a:rPr lang="en-US" sz="1100" dirty="0" err="1" smtClean="0">
                <a:latin typeface=".VnArial Narrow" pitchFamily="34" charset="0"/>
              </a:rPr>
              <a:t>Moutain</a:t>
            </a:r>
            <a:r>
              <a:rPr lang="en-US" sz="1100" dirty="0" smtClean="0">
                <a:latin typeface=".VnArial Narrow" pitchFamily="34" charset="0"/>
              </a:rPr>
              <a:t> Range with mild weather all year round, </a:t>
            </a:r>
            <a:r>
              <a:rPr lang="en-US" sz="1100" dirty="0" err="1" smtClean="0">
                <a:latin typeface=".VnArial Narrow" pitchFamily="34" charset="0"/>
              </a:rPr>
              <a:t>Sapa</a:t>
            </a:r>
            <a:r>
              <a:rPr lang="en-US" sz="1100" dirty="0" smtClean="0">
                <a:latin typeface=".VnArial Narrow" pitchFamily="34" charset="0"/>
              </a:rPr>
              <a:t> is an ideal place that your family could spend short trips admiring the dramatically spectacular scenery of mountainous landscape and exploring distinctive local life in upland which is indeed attractive and </a:t>
            </a:r>
            <a:r>
              <a:rPr lang="en-US" sz="1100" dirty="0" err="1" smtClean="0">
                <a:latin typeface=".VnArial Narrow" pitchFamily="34" charset="0"/>
              </a:rPr>
              <a:t>colourful</a:t>
            </a:r>
            <a:r>
              <a:rPr lang="en-US" sz="1100" dirty="0" smtClean="0">
                <a:latin typeface=".VnArial Narrow" pitchFamily="34" charset="0"/>
              </a:rPr>
              <a:t>.</a:t>
            </a:r>
          </a:p>
          <a:p>
            <a:pPr algn="ctr"/>
            <a:r>
              <a:rPr lang="en-US" sz="1100" dirty="0" smtClean="0">
                <a:latin typeface=".VnArial Narrow" pitchFamily="34" charset="0"/>
              </a:rPr>
              <a:t> </a:t>
            </a:r>
          </a:p>
          <a:p>
            <a:pPr algn="ctr">
              <a:buFont typeface="Wingdings" pitchFamily="2" charset="2"/>
              <a:buChar char="v"/>
            </a:pPr>
            <a:r>
              <a:rPr lang="en-US" sz="1100" dirty="0" smtClean="0">
                <a:latin typeface=".VnArial Narrow" pitchFamily="34" charset="0"/>
              </a:rPr>
              <a:t> Attractions:</a:t>
            </a:r>
          </a:p>
          <a:p>
            <a:pPr algn="ctr"/>
            <a:r>
              <a:rPr lang="en-US" sz="1100" dirty="0" smtClean="0">
                <a:latin typeface=".VnArial Narrow" pitchFamily="34" charset="0"/>
              </a:rPr>
              <a:t>Cat </a:t>
            </a:r>
            <a:r>
              <a:rPr lang="en-US" sz="1100" dirty="0" err="1" smtClean="0">
                <a:latin typeface=".VnArial Narrow" pitchFamily="34" charset="0"/>
              </a:rPr>
              <a:t>Cat</a:t>
            </a:r>
            <a:r>
              <a:rPr lang="en-US" sz="1100" dirty="0" smtClean="0">
                <a:latin typeface=".VnArial Narrow" pitchFamily="34" charset="0"/>
              </a:rPr>
              <a:t>, Sin </a:t>
            </a:r>
            <a:r>
              <a:rPr lang="en-US" sz="1100" dirty="0" err="1" smtClean="0">
                <a:latin typeface=".VnArial Narrow" pitchFamily="34" charset="0"/>
              </a:rPr>
              <a:t>Chai</a:t>
            </a:r>
            <a:r>
              <a:rPr lang="en-US" sz="1100" dirty="0" smtClean="0">
                <a:latin typeface=".VnArial Narrow" pitchFamily="34" charset="0"/>
              </a:rPr>
              <a:t>, Lao </a:t>
            </a:r>
            <a:r>
              <a:rPr lang="en-US" sz="1100" dirty="0" err="1" smtClean="0">
                <a:latin typeface=".VnArial Narrow" pitchFamily="34" charset="0"/>
              </a:rPr>
              <a:t>Chai</a:t>
            </a:r>
            <a:r>
              <a:rPr lang="en-US" sz="1100" dirty="0" smtClean="0">
                <a:latin typeface=".VnArial Narrow" pitchFamily="34" charset="0"/>
              </a:rPr>
              <a:t>, Ta Van, Ma </a:t>
            </a:r>
            <a:r>
              <a:rPr lang="en-US" sz="1100" dirty="0" err="1" smtClean="0">
                <a:latin typeface=".VnArial Narrow" pitchFamily="34" charset="0"/>
              </a:rPr>
              <a:t>Tra</a:t>
            </a:r>
            <a:r>
              <a:rPr lang="en-US" sz="1100" dirty="0" smtClean="0">
                <a:latin typeface=".VnArial Narrow" pitchFamily="34" charset="0"/>
              </a:rPr>
              <a:t> &amp; Ta </a:t>
            </a:r>
            <a:r>
              <a:rPr lang="en-US" sz="1100" dirty="0" err="1" smtClean="0">
                <a:latin typeface=".VnArial Narrow" pitchFamily="34" charset="0"/>
              </a:rPr>
              <a:t>Phin</a:t>
            </a:r>
            <a:r>
              <a:rPr lang="en-US" sz="1100" dirty="0" smtClean="0">
                <a:latin typeface=".VnArial Narrow" pitchFamily="34" charset="0"/>
              </a:rPr>
              <a:t> villages</a:t>
            </a:r>
          </a:p>
          <a:p>
            <a:pPr algn="ctr"/>
            <a:r>
              <a:rPr lang="en-US" sz="1100" dirty="0" smtClean="0">
                <a:latin typeface=".VnArial Narrow" pitchFamily="34" charset="0"/>
              </a:rPr>
              <a:t>Silver &amp; Love Waterfalls</a:t>
            </a:r>
          </a:p>
          <a:p>
            <a:pPr algn="ctr"/>
            <a:r>
              <a:rPr lang="en-US" sz="1100" dirty="0" err="1" smtClean="0">
                <a:latin typeface=".VnArial Narrow" pitchFamily="34" charset="0"/>
              </a:rPr>
              <a:t>Bac</a:t>
            </a:r>
            <a:r>
              <a:rPr lang="en-US" sz="1100" dirty="0" smtClean="0">
                <a:latin typeface=".VnArial Narrow" pitchFamily="34" charset="0"/>
              </a:rPr>
              <a:t> Ha Market</a:t>
            </a:r>
          </a:p>
          <a:p>
            <a:pPr algn="ctr"/>
            <a:r>
              <a:rPr lang="en-US" sz="1100" dirty="0" err="1" smtClean="0">
                <a:latin typeface=".VnArial Narrow" pitchFamily="34" charset="0"/>
              </a:rPr>
              <a:t>Fansipan</a:t>
            </a:r>
            <a:r>
              <a:rPr lang="en-US" sz="1100" dirty="0" smtClean="0">
                <a:latin typeface=".VnArial Narrow" pitchFamily="34" charset="0"/>
              </a:rPr>
              <a:t> Mountain</a:t>
            </a:r>
          </a:p>
          <a:p>
            <a:pPr algn="ctr"/>
            <a:r>
              <a:rPr lang="en-US" sz="1100" dirty="0" smtClean="0">
                <a:latin typeface=".VnArial Narrow" pitchFamily="34" charset="0"/>
              </a:rPr>
              <a:t>Holy Rosary Church / The Stone Church</a:t>
            </a:r>
          </a:p>
          <a:p>
            <a:pPr algn="ctr"/>
            <a:endParaRPr lang="en-US" sz="1100" dirty="0" smtClean="0">
              <a:latin typeface=".VnArial Narrow" pitchFamily="34" charset="0"/>
            </a:endParaRPr>
          </a:p>
          <a:p>
            <a:pPr algn="ctr">
              <a:buFont typeface="Wingdings" pitchFamily="2" charset="2"/>
              <a:buChar char="v"/>
            </a:pPr>
            <a:r>
              <a:rPr lang="en-US" sz="1100" dirty="0" smtClean="0">
                <a:latin typeface=".VnArial Narrow" pitchFamily="34" charset="0"/>
              </a:rPr>
              <a:t> Local shows for parents &amp; kids: </a:t>
            </a:r>
          </a:p>
          <a:p>
            <a:pPr algn="ctr"/>
            <a:r>
              <a:rPr lang="en-US" sz="1100" dirty="0" err="1" smtClean="0">
                <a:latin typeface=".VnArial Narrow" pitchFamily="34" charset="0"/>
              </a:rPr>
              <a:t>Quang</a:t>
            </a:r>
            <a:r>
              <a:rPr lang="en-US" sz="1100" dirty="0" smtClean="0">
                <a:latin typeface=".VnArial Narrow" pitchFamily="34" charset="0"/>
              </a:rPr>
              <a:t> Truong Spare: watch dancing and singing by the locals  </a:t>
            </a:r>
          </a:p>
          <a:p>
            <a:pPr algn="ctr"/>
            <a:endParaRPr lang="en-US" sz="1100" dirty="0" smtClean="0">
              <a:latin typeface=".VnArial Narrow" pitchFamily="34" charset="0"/>
            </a:endParaRPr>
          </a:p>
          <a:p>
            <a:pPr algn="ctr">
              <a:buFont typeface="Wingdings" pitchFamily="2" charset="2"/>
              <a:buChar char="v"/>
            </a:pPr>
            <a:r>
              <a:rPr lang="en-US" sz="1100" dirty="0" smtClean="0">
                <a:latin typeface=".VnArial Narrow" pitchFamily="34" charset="0"/>
              </a:rPr>
              <a:t> Suggestion for Family activities:   </a:t>
            </a:r>
          </a:p>
          <a:p>
            <a:pPr algn="ctr"/>
            <a:r>
              <a:rPr lang="en-US" sz="1100" dirty="0" smtClean="0">
                <a:latin typeface=".VnArial Narrow" pitchFamily="34" charset="0"/>
              </a:rPr>
              <a:t>Experience overnight stay at a local </a:t>
            </a:r>
            <a:r>
              <a:rPr lang="en-US" sz="1100" dirty="0" err="1" smtClean="0">
                <a:latin typeface=".VnArial Narrow" pitchFamily="34" charset="0"/>
              </a:rPr>
              <a:t>homestay</a:t>
            </a:r>
            <a:endParaRPr lang="en-US" sz="1100" dirty="0" smtClean="0">
              <a:latin typeface=".VnArial Narrow" pitchFamily="34" charset="0"/>
            </a:endParaRPr>
          </a:p>
          <a:p>
            <a:pPr algn="ctr"/>
            <a:r>
              <a:rPr lang="en-US" sz="1100" dirty="0" smtClean="0">
                <a:latin typeface=".VnArial Narrow" pitchFamily="34" charset="0"/>
              </a:rPr>
              <a:t>Exchange culture with local hosts </a:t>
            </a:r>
          </a:p>
          <a:p>
            <a:pPr algn="ctr"/>
            <a:r>
              <a:rPr lang="en-US" sz="1100" dirty="0" smtClean="0">
                <a:latin typeface=".VnArial Narrow" pitchFamily="34" charset="0"/>
              </a:rPr>
              <a:t>Visit local schools with charity works and gifts</a:t>
            </a:r>
            <a:endParaRPr lang="en-US" sz="1100" dirty="0">
              <a:latin typeface=".VnArial Narrow"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371600"/>
            <a:ext cx="2209800" cy="523220"/>
          </a:xfrm>
          <a:prstGeom prst="rect">
            <a:avLst/>
          </a:prstGeom>
          <a:noFill/>
        </p:spPr>
        <p:txBody>
          <a:bodyPr wrap="square" rtlCol="0">
            <a:spAutoFit/>
          </a:bodyPr>
          <a:lstStyle/>
          <a:p>
            <a:pPr lvl="0" algn="ctr"/>
            <a:r>
              <a:rPr lang="en-US" sz="2800" b="1" smtClean="0">
                <a:solidFill>
                  <a:schemeClr val="bg1"/>
                </a:solidFill>
                <a:latin typeface=".VnAvant" pitchFamily="34" charset="0"/>
              </a:rPr>
              <a:t>Halong Bay</a:t>
            </a:r>
            <a:endParaRPr lang="en-US" sz="2800">
              <a:solidFill>
                <a:schemeClr val="bg1"/>
              </a:solidFill>
              <a:latin typeface=".VnAvant" pitchFamily="34" charset="0"/>
            </a:endParaRPr>
          </a:p>
        </p:txBody>
      </p:sp>
      <p:sp>
        <p:nvSpPr>
          <p:cNvPr id="7" name="TextBox 6"/>
          <p:cNvSpPr txBox="1"/>
          <p:nvPr/>
        </p:nvSpPr>
        <p:spPr>
          <a:xfrm>
            <a:off x="304800" y="1981200"/>
            <a:ext cx="8458200" cy="3816429"/>
          </a:xfrm>
          <a:prstGeom prst="rect">
            <a:avLst/>
          </a:prstGeom>
          <a:noFill/>
        </p:spPr>
        <p:txBody>
          <a:bodyPr wrap="square" rtlCol="0">
            <a:spAutoFit/>
          </a:bodyPr>
          <a:lstStyle/>
          <a:p>
            <a:pPr algn="just"/>
            <a:r>
              <a:rPr lang="en-US" sz="1100" smtClean="0">
                <a:latin typeface=".VnArial Narrow" pitchFamily="34" charset="0"/>
              </a:rPr>
              <a:t>Renowned all around the world by the exceptional natural beauty created from karst formation over the sea, Halong Bay is a should-not-miss destination in each Vietnam trip. Setting off an excursion to Halong Bay, your family will have a chance to experience overnight cruises with various activities for sightseeing and exploring the Heritage Site.</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Attractions:  </a:t>
            </a:r>
          </a:p>
          <a:p>
            <a:pPr algn="just"/>
            <a:r>
              <a:rPr lang="en-US" sz="1100" smtClean="0">
                <a:latin typeface=".VnArial Narrow" pitchFamily="34" charset="0"/>
              </a:rPr>
              <a:t>Surprise Cave (Dong Sung Sot)</a:t>
            </a:r>
          </a:p>
          <a:p>
            <a:pPr algn="just"/>
            <a:r>
              <a:rPr lang="en-US" sz="1100" smtClean="0">
                <a:latin typeface=".VnArial Narrow" pitchFamily="34" charset="0"/>
              </a:rPr>
              <a:t>Heavenly Palace Cave (Dong Thien Cung) </a:t>
            </a:r>
          </a:p>
          <a:p>
            <a:pPr algn="just"/>
            <a:r>
              <a:rPr lang="en-US" sz="1100" smtClean="0">
                <a:latin typeface=".VnArial Narrow" pitchFamily="34" charset="0"/>
              </a:rPr>
              <a:t>Dau Go Cave</a:t>
            </a:r>
          </a:p>
          <a:p>
            <a:pPr algn="just"/>
            <a:r>
              <a:rPr lang="en-US" sz="1100" smtClean="0">
                <a:latin typeface=".VnArial Narrow" pitchFamily="34" charset="0"/>
              </a:rPr>
              <a:t>Trung Trang Cave </a:t>
            </a:r>
          </a:p>
          <a:p>
            <a:pPr algn="just"/>
            <a:r>
              <a:rPr lang="en-US" sz="1100" smtClean="0">
                <a:latin typeface=".VnArial Narrow" pitchFamily="34" charset="0"/>
              </a:rPr>
              <a:t>Quan Y Cave </a:t>
            </a:r>
          </a:p>
          <a:p>
            <a:pPr algn="just"/>
            <a:r>
              <a:rPr lang="en-US" sz="1100" smtClean="0">
                <a:latin typeface=".VnArial Narrow" pitchFamily="34" charset="0"/>
              </a:rPr>
              <a:t>Luon Cave </a:t>
            </a:r>
          </a:p>
          <a:p>
            <a:pPr algn="just"/>
            <a:r>
              <a:rPr lang="en-US" sz="1100" smtClean="0">
                <a:latin typeface=".VnArial Narrow" pitchFamily="34" charset="0"/>
              </a:rPr>
              <a:t>Ti Top Island  </a:t>
            </a:r>
          </a:p>
          <a:p>
            <a:pPr algn="just"/>
            <a:r>
              <a:rPr lang="en-US" sz="1100" smtClean="0">
                <a:latin typeface=".VnArial Narrow" pitchFamily="34" charset="0"/>
              </a:rPr>
              <a:t>Islands in Halong Bay</a:t>
            </a:r>
          </a:p>
          <a:p>
            <a:pPr algn="just"/>
            <a:r>
              <a:rPr lang="en-US" sz="1100" smtClean="0">
                <a:latin typeface=".VnArial Narrow" pitchFamily="34" charset="0"/>
              </a:rPr>
              <a:t>Islands in Bai Tu Long Bay  </a:t>
            </a:r>
          </a:p>
          <a:p>
            <a:pPr algn="just"/>
            <a:r>
              <a:rPr lang="en-US" sz="1100" smtClean="0">
                <a:latin typeface=".VnArial Narrow" pitchFamily="34" charset="0"/>
              </a:rPr>
              <a:t>Islands in Lan Ha Bay</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Suggestion for Family activities:  </a:t>
            </a:r>
          </a:p>
          <a:p>
            <a:pPr algn="just"/>
            <a:r>
              <a:rPr lang="en-US" sz="1100" smtClean="0">
                <a:latin typeface=".VnArial Narrow" pitchFamily="34" charset="0"/>
              </a:rPr>
              <a:t>Kayaking in the bay </a:t>
            </a:r>
          </a:p>
          <a:p>
            <a:pPr algn="just"/>
            <a:r>
              <a:rPr lang="en-US" sz="1100" smtClean="0">
                <a:latin typeface=".VnArial Narrow" pitchFamily="34" charset="0"/>
              </a:rPr>
              <a:t>Swimming</a:t>
            </a:r>
          </a:p>
          <a:p>
            <a:pPr algn="just"/>
            <a:r>
              <a:rPr lang="en-US" sz="1100" smtClean="0">
                <a:latin typeface=".VnArial Narrow" pitchFamily="34" charset="0"/>
              </a:rPr>
              <a:t>Boat rowing</a:t>
            </a:r>
          </a:p>
          <a:p>
            <a:pPr algn="just"/>
            <a:r>
              <a:rPr lang="en-US" sz="1100" smtClean="0">
                <a:latin typeface=".VnArial Narrow" pitchFamily="34" charset="0"/>
              </a:rPr>
              <a:t>Biking in Viet Hai Village </a:t>
            </a:r>
          </a:p>
          <a:p>
            <a:pPr algn="just"/>
            <a:r>
              <a:rPr lang="en-US" sz="1100" smtClean="0">
                <a:latin typeface=".VnArial Narrow" pitchFamily="34" charset="0"/>
              </a:rPr>
              <a:t>Sunbathing on cruise sundeck</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382000" cy="1143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1000" y="1371600"/>
            <a:ext cx="1828800" cy="523220"/>
          </a:xfrm>
          <a:prstGeom prst="rect">
            <a:avLst/>
          </a:prstGeom>
          <a:noFill/>
        </p:spPr>
        <p:txBody>
          <a:bodyPr wrap="square" rtlCol="0">
            <a:spAutoFit/>
          </a:bodyPr>
          <a:lstStyle/>
          <a:p>
            <a:pPr lvl="0" algn="ctr"/>
            <a:r>
              <a:rPr lang="en-US" sz="2800" b="1" smtClean="0">
                <a:solidFill>
                  <a:schemeClr val="bg1"/>
                </a:solidFill>
                <a:latin typeface=".VnAvant" pitchFamily="34" charset="0"/>
              </a:rPr>
              <a:t>Ninh Binh</a:t>
            </a:r>
            <a:endParaRPr lang="en-US" sz="2800">
              <a:solidFill>
                <a:schemeClr val="bg1"/>
              </a:solidFill>
              <a:latin typeface=".VnAvant" pitchFamily="34" charset="0"/>
            </a:endParaRPr>
          </a:p>
        </p:txBody>
      </p:sp>
      <p:sp>
        <p:nvSpPr>
          <p:cNvPr id="7" name="TextBox 6"/>
          <p:cNvSpPr txBox="1"/>
          <p:nvPr/>
        </p:nvSpPr>
        <p:spPr>
          <a:xfrm>
            <a:off x="304800" y="1981200"/>
            <a:ext cx="8458200" cy="3139321"/>
          </a:xfrm>
          <a:prstGeom prst="rect">
            <a:avLst/>
          </a:prstGeom>
          <a:noFill/>
        </p:spPr>
        <p:txBody>
          <a:bodyPr wrap="square" rtlCol="0">
            <a:spAutoFit/>
          </a:bodyPr>
          <a:lstStyle/>
          <a:p>
            <a:pPr algn="just"/>
            <a:r>
              <a:rPr lang="en-US" sz="1100" smtClean="0">
                <a:latin typeface=".VnArial Narrow" pitchFamily="34" charset="0"/>
              </a:rPr>
              <a:t>With only two hours of driving from Hanoi and many natural landscapes as well as historic sites, Ninh Binh is an ideal destination for a great family tour with kids. Biking through immense rice paddies, boating to Tam Coc and Trang An, visiting temples and pagodas, kids would love to join all and they definitely enjoy the best time in Nothern Vietnamese countryside.</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Attractions: </a:t>
            </a:r>
          </a:p>
          <a:p>
            <a:pPr algn="just"/>
            <a:r>
              <a:rPr lang="en-US" sz="1100" smtClean="0">
                <a:latin typeface=".VnArial Narrow" pitchFamily="34" charset="0"/>
              </a:rPr>
              <a:t>Trang An Grottos – the studio of the new King Kong Movie</a:t>
            </a:r>
          </a:p>
          <a:p>
            <a:pPr algn="just"/>
            <a:r>
              <a:rPr lang="en-US" sz="1100" smtClean="0">
                <a:latin typeface=".VnArial Narrow" pitchFamily="34" charset="0"/>
              </a:rPr>
              <a:t>Tam Coc Caves</a:t>
            </a:r>
          </a:p>
          <a:p>
            <a:pPr algn="just"/>
            <a:r>
              <a:rPr lang="en-US" sz="1100" smtClean="0">
                <a:latin typeface=".VnArial Narrow" pitchFamily="34" charset="0"/>
              </a:rPr>
              <a:t>Hoa Lu Ancient Capital</a:t>
            </a:r>
          </a:p>
          <a:p>
            <a:pPr algn="just"/>
            <a:r>
              <a:rPr lang="en-US" sz="1100" smtClean="0">
                <a:latin typeface=".VnArial Narrow" pitchFamily="34" charset="0"/>
              </a:rPr>
              <a:t>Cuc Phuong National Park</a:t>
            </a:r>
          </a:p>
          <a:p>
            <a:pPr algn="just"/>
            <a:r>
              <a:rPr lang="en-US" sz="1100" smtClean="0">
                <a:latin typeface=".VnArial Narrow" pitchFamily="34" charset="0"/>
              </a:rPr>
              <a:t>Van Long Nature Reserve</a:t>
            </a:r>
          </a:p>
          <a:p>
            <a:pPr algn="just"/>
            <a:r>
              <a:rPr lang="en-US" sz="1100" smtClean="0">
                <a:latin typeface=".VnArial Narrow" pitchFamily="34" charset="0"/>
              </a:rPr>
              <a:t>Bai Dinh Pagoda</a:t>
            </a:r>
          </a:p>
          <a:p>
            <a:pPr algn="just"/>
            <a:r>
              <a:rPr lang="en-US" sz="1100" smtClean="0">
                <a:latin typeface=".VnArial Narrow" pitchFamily="34" charset="0"/>
              </a:rPr>
              <a:t>Kenh Ga Hot Spring</a:t>
            </a:r>
          </a:p>
          <a:p>
            <a:pPr algn="just"/>
            <a:endParaRPr lang="en-US" sz="1100" smtClean="0">
              <a:latin typeface=".VnArial Narrow" pitchFamily="34" charset="0"/>
            </a:endParaRPr>
          </a:p>
          <a:p>
            <a:pPr algn="just">
              <a:buFont typeface="Wingdings" pitchFamily="2" charset="2"/>
              <a:buChar char="v"/>
            </a:pPr>
            <a:r>
              <a:rPr lang="en-US" sz="1100" smtClean="0">
                <a:latin typeface=".VnArial Narrow" pitchFamily="34" charset="0"/>
              </a:rPr>
              <a:t> Suggestion for Family activities:  </a:t>
            </a:r>
          </a:p>
          <a:p>
            <a:pPr algn="just"/>
            <a:r>
              <a:rPr lang="en-US" sz="1100" smtClean="0">
                <a:latin typeface=".VnArial Narrow" pitchFamily="34" charset="0"/>
              </a:rPr>
              <a:t>Go camping in Cuc Phuong National Park, overnight in the park </a:t>
            </a:r>
          </a:p>
          <a:p>
            <a:pPr algn="just"/>
            <a:r>
              <a:rPr lang="en-US" sz="1100" smtClean="0">
                <a:latin typeface=".VnArial Narrow" pitchFamily="34" charset="0"/>
              </a:rPr>
              <a:t>Take a boat at Trang An, Tam Coc or Van Long</a:t>
            </a:r>
          </a:p>
          <a:p>
            <a:pPr algn="just"/>
            <a:r>
              <a:rPr lang="en-US" sz="1100" smtClean="0">
                <a:latin typeface=".VnArial Narrow" pitchFamily="34" charset="0"/>
              </a:rPr>
              <a:t>Cycle through the rice terraced fields</a:t>
            </a:r>
          </a:p>
          <a:p>
            <a:pPr algn="just"/>
            <a:r>
              <a:rPr lang="en-US" sz="1100" smtClean="0">
                <a:latin typeface=".VnArial Narrow" pitchFamily="34" charset="0"/>
              </a:rPr>
              <a:t>Enjoy hot spring bath at Kenh Ga Hot Spring</a:t>
            </a:r>
            <a:endParaRPr lang="en-US" sz="1100">
              <a:latin typeface=".VnArial Narrow"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1378</TotalTime>
  <Words>4076</Words>
  <Application>Microsoft Office PowerPoint</Application>
  <PresentationFormat>On-screen Show (4:3)</PresentationFormat>
  <Paragraphs>409</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VUONGCM</cp:lastModifiedBy>
  <cp:revision>127</cp:revision>
  <dcterms:created xsi:type="dcterms:W3CDTF">2019-08-22T03:38:35Z</dcterms:created>
  <dcterms:modified xsi:type="dcterms:W3CDTF">2019-09-03T09:07:41Z</dcterms:modified>
</cp:coreProperties>
</file>